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3" r:id="rId2"/>
    <p:sldId id="270" r:id="rId3"/>
    <p:sldId id="274" r:id="rId4"/>
    <p:sldId id="256" r:id="rId5"/>
    <p:sldId id="257" r:id="rId6"/>
    <p:sldId id="258" r:id="rId7"/>
    <p:sldId id="272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7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hajlo Rožić" initials="MR" lastIdx="1" clrIdx="0">
    <p:extLst>
      <p:ext uri="{19B8F6BF-5375-455C-9EA6-DF929625EA0E}">
        <p15:presenceInfo xmlns:p15="http://schemas.microsoft.com/office/powerpoint/2012/main" userId="27098485560603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4T12:37:33.99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F5E83-A484-4FA4-AD87-9D521872B18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Sevoi grupa doo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C4ADC-4825-47CC-9469-DD4F93A5B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32D62-8217-464F-B8EA-A1EFCB79C22C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Sevoi grupa doo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D3386-024B-4E82-BDAF-85656CE7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223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Sevoi grupa doo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2D3386-024B-4E82-BDAF-85656CE726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8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Sevoi grupa doo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2D3386-024B-4E82-BDAF-85656CE726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9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3386-024B-4E82-BDAF-85656CE726FC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doo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9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Sevoi grupa doo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2D3386-024B-4E82-BDAF-85656CE726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1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889F-4817-46DD-B274-4CD654DA7D39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4598-B32C-4DD3-B1E8-8F40F8E8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6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D15-873C-4AA8-A5DF-D9E2A6037D99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4598-B32C-4DD3-B1E8-8F40F8E8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491-2507-4760-B92E-9B414644D364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4598-B32C-4DD3-B1E8-8F40F8E85EA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64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44F-11E9-4CC7-9F88-723BBA36CD8B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4598-B32C-4DD3-B1E8-8F40F8E8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3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BBF4-7482-4557-A8F9-7ADCC241CF94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4598-B32C-4DD3-B1E8-8F40F8E85EA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045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99EB-085E-4E33-8990-7ABB298233EF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4598-B32C-4DD3-B1E8-8F40F8E8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40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12D-7539-4941-A441-E5D51438FCA1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4598-B32C-4DD3-B1E8-8F40F8E8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81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B9D1-BA59-448D-A24F-50EDA8BC1D3B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4598-B32C-4DD3-B1E8-8F40F8E8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2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6548-F90C-440D-B90D-A5E6AD7F3429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4598-B32C-4DD3-B1E8-8F40F8E8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0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6CA4-6CC8-495F-AA44-3A6B117BC29E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4598-B32C-4DD3-B1E8-8F40F8E8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790C-B782-43A9-9423-7B55807E9DC2}" type="datetime1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4598-B32C-4DD3-B1E8-8F40F8E8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7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899C-621B-44D8-8924-60A57E061128}" type="datetime1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4598-B32C-4DD3-B1E8-8F40F8E8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8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C0F0-1C64-4620-8BC7-C77A621B49FE}" type="datetime1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4598-B32C-4DD3-B1E8-8F40F8E8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A11A-6F29-4997-9365-86B435A35ABE}" type="datetime1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4598-B32C-4DD3-B1E8-8F40F8E8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0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3D1F-63C4-4BD9-BFBA-0E70DE5A9484}" type="datetime1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4598-B32C-4DD3-B1E8-8F40F8E8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060A-D6C1-4A24-AF13-61F974EDC7A0}" type="datetime1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4598-B32C-4DD3-B1E8-8F40F8E8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7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973AA-A525-4E6E-8D4A-5CC6F4427E2B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9B4598-B32C-4DD3-B1E8-8F40F8E85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23" y="3144546"/>
            <a:ext cx="5986791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309" y="173435"/>
            <a:ext cx="6069122" cy="63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6" y="272782"/>
            <a:ext cx="9306121" cy="51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40" y="901522"/>
            <a:ext cx="7194806" cy="42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2" y="1714260"/>
            <a:ext cx="8564450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93" y="605307"/>
            <a:ext cx="7972022" cy="540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34" y="822960"/>
            <a:ext cx="8745583" cy="44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3" y="2950969"/>
            <a:ext cx="5988676" cy="1415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5629" y="1499152"/>
            <a:ext cx="498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HVALA NA PAŽNJI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23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677333" y="609599"/>
            <a:ext cx="10308913" cy="569707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SEVOI GRUPACIJA je </a:t>
            </a:r>
            <a:r>
              <a:rPr lang="en-US" sz="3000" dirty="0" err="1">
                <a:solidFill>
                  <a:schemeClr val="tx1"/>
                </a:solidFill>
              </a:rPr>
              <a:t>međunarodna</a:t>
            </a:r>
            <a:r>
              <a:rPr lang="en-US" sz="3000" dirty="0">
                <a:solidFill>
                  <a:schemeClr val="tx1"/>
                </a:solidFill>
              </a:rPr>
              <a:t>, </a:t>
            </a:r>
            <a:r>
              <a:rPr lang="en-US" sz="3000" dirty="0" err="1">
                <a:solidFill>
                  <a:schemeClr val="tx1"/>
                </a:solidFill>
              </a:rPr>
              <a:t>regionalno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pozicionirana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grupa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koja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deluje</a:t>
            </a:r>
            <a:r>
              <a:rPr lang="en-US" sz="3000" dirty="0">
                <a:solidFill>
                  <a:schemeClr val="tx1"/>
                </a:solidFill>
              </a:rPr>
              <a:t> u </a:t>
            </a:r>
            <a:r>
              <a:rPr lang="en-US" sz="3000" dirty="0" err="1">
                <a:solidFill>
                  <a:schemeClr val="tx1"/>
                </a:solidFill>
              </a:rPr>
              <a:t>sinergiji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nekoliko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konsultantskih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kompanija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specijalizovanih</a:t>
            </a:r>
            <a:r>
              <a:rPr lang="en-US" sz="3000" dirty="0">
                <a:solidFill>
                  <a:schemeClr val="tx1"/>
                </a:solidFill>
              </a:rPr>
              <a:t> u </a:t>
            </a:r>
            <a:r>
              <a:rPr lang="en-US" sz="3000" dirty="0" err="1">
                <a:solidFill>
                  <a:schemeClr val="tx1"/>
                </a:solidFill>
              </a:rPr>
              <a:t>sledećim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oblastima</a:t>
            </a:r>
            <a:r>
              <a:rPr lang="en-US" sz="3000" dirty="0">
                <a:solidFill>
                  <a:schemeClr val="tx1"/>
                </a:solidFill>
              </a:rPr>
              <a:t>: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    •         </a:t>
            </a:r>
            <a:r>
              <a:rPr lang="en-US" sz="3000" dirty="0" err="1">
                <a:solidFill>
                  <a:schemeClr val="tx1"/>
                </a:solidFill>
              </a:rPr>
              <a:t>Finansijsko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upravljanje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kontrola</a:t>
            </a:r>
            <a:r>
              <a:rPr lang="en-US" sz="3000" dirty="0">
                <a:solidFill>
                  <a:schemeClr val="tx1"/>
                </a:solidFill>
              </a:rPr>
              <a:t>,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    •         </a:t>
            </a:r>
            <a:r>
              <a:rPr lang="en-US" sz="3000" dirty="0" err="1">
                <a:solidFill>
                  <a:schemeClr val="tx1"/>
                </a:solidFill>
              </a:rPr>
              <a:t>U</a:t>
            </a:r>
            <a:r>
              <a:rPr lang="en-US" sz="3000" dirty="0" err="1" smtClean="0">
                <a:solidFill>
                  <a:schemeClr val="tx1"/>
                </a:solidFill>
              </a:rPr>
              <a:t>pravljanje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imovinom</a:t>
            </a:r>
            <a:r>
              <a:rPr lang="en-US" sz="3000" dirty="0">
                <a:solidFill>
                  <a:schemeClr val="tx1"/>
                </a:solidFill>
              </a:rPr>
              <a:t>,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    •         </a:t>
            </a:r>
            <a:r>
              <a:rPr lang="en-US" sz="3000" dirty="0" err="1">
                <a:solidFill>
                  <a:schemeClr val="tx1"/>
                </a:solidFill>
              </a:rPr>
              <a:t>Strateško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planiranje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razvoj</a:t>
            </a:r>
            <a:r>
              <a:rPr lang="en-US" sz="3000" dirty="0">
                <a:solidFill>
                  <a:schemeClr val="tx1"/>
                </a:solidFill>
              </a:rPr>
              <a:t/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    •         </a:t>
            </a:r>
            <a:r>
              <a:rPr lang="en-US" sz="3000" dirty="0" err="1">
                <a:solidFill>
                  <a:schemeClr val="tx1"/>
                </a:solidFill>
              </a:rPr>
              <a:t>Implementacij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standarda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sistema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kvaliteta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sigurnosti</a:t>
            </a:r>
            <a:r>
              <a:rPr lang="en-US" sz="3000" dirty="0">
                <a:solidFill>
                  <a:schemeClr val="tx1"/>
                </a:solidFill>
              </a:rPr>
              <a:t/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    •         </a:t>
            </a:r>
            <a:r>
              <a:rPr lang="en-US" sz="3000" dirty="0" err="1">
                <a:solidFill>
                  <a:schemeClr val="tx1"/>
                </a:solidFill>
              </a:rPr>
              <a:t>Izrada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dokumentacije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prema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uredbi</a:t>
            </a:r>
            <a:r>
              <a:rPr lang="en-US" sz="3000" dirty="0">
                <a:solidFill>
                  <a:schemeClr val="tx1"/>
                </a:solidFill>
              </a:rPr>
              <a:t> o </a:t>
            </a:r>
            <a:r>
              <a:rPr lang="en-US" sz="3000" dirty="0" err="1">
                <a:solidFill>
                  <a:schemeClr val="tx1"/>
                </a:solidFill>
              </a:rPr>
              <a:t>zaštiti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ličnih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podataka</a:t>
            </a:r>
            <a:r>
              <a:rPr lang="en-US" sz="3000" dirty="0">
                <a:solidFill>
                  <a:schemeClr val="tx1"/>
                </a:solidFill>
              </a:rPr>
              <a:t> GDPR</a:t>
            </a:r>
            <a:br>
              <a:rPr lang="en-US" sz="3000" dirty="0">
                <a:solidFill>
                  <a:schemeClr val="tx1"/>
                </a:solidFill>
              </a:rPr>
            </a:b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22729"/>
            <a:ext cx="11196419" cy="571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400" dirty="0"/>
              <a:t>FUK - FINANCIJSKO UPRAVLJANJE I KONTROLA</a:t>
            </a:r>
            <a:br>
              <a:rPr lang="en-US" sz="2400" dirty="0"/>
            </a:br>
            <a:r>
              <a:rPr lang="en-US" sz="2400" dirty="0"/>
              <a:t>FMC (Financial Management and Control )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Mihajlo Rožić  </a:t>
            </a:r>
            <a:r>
              <a:rPr lang="en-US" dirty="0" err="1" smtClean="0"/>
              <a:t>Sevoi</a:t>
            </a:r>
            <a:r>
              <a:rPr lang="en-US" dirty="0" smtClean="0"/>
              <a:t> </a:t>
            </a:r>
            <a:r>
              <a:rPr lang="en-US" dirty="0" err="1" smtClean="0"/>
              <a:t>Grupa</a:t>
            </a:r>
            <a:r>
              <a:rPr lang="en-US" dirty="0" smtClean="0"/>
              <a:t> </a:t>
            </a:r>
            <a:r>
              <a:rPr lang="en-US" dirty="0" err="1" smtClean="0"/>
              <a:t>d.o.o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Sevoi</a:t>
            </a:r>
            <a:r>
              <a:rPr lang="en-US" dirty="0" smtClean="0"/>
              <a:t> </a:t>
            </a:r>
            <a:r>
              <a:rPr lang="en-US" dirty="0" err="1" smtClean="0"/>
              <a:t>grupa</a:t>
            </a:r>
            <a:r>
              <a:rPr lang="en-US" dirty="0" smtClean="0"/>
              <a:t> </a:t>
            </a:r>
            <a:r>
              <a:rPr lang="en-US" dirty="0" err="1" smtClean="0"/>
              <a:t>d.o.o</a:t>
            </a:r>
            <a:r>
              <a:rPr lang="en-US" dirty="0" smtClean="0"/>
              <a:t> Mihajlo Rožić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77333" y="1166843"/>
            <a:ext cx="95155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Fuk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sveobuhvatni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unutrašnjih</a:t>
            </a:r>
            <a:r>
              <a:rPr lang="en-US" dirty="0"/>
              <a:t>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uspostavili</a:t>
            </a:r>
            <a:r>
              <a:rPr lang="en-US" dirty="0"/>
              <a:t> </a:t>
            </a:r>
            <a:r>
              <a:rPr lang="en-US" dirty="0" err="1" smtClean="0"/>
              <a:t>lideri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provode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zaposleni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razumnu</a:t>
            </a:r>
            <a:r>
              <a:rPr lang="en-US" dirty="0"/>
              <a:t> </a:t>
            </a:r>
            <a:r>
              <a:rPr lang="en-US" dirty="0" err="1"/>
              <a:t>sigurnost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budžet</a:t>
            </a:r>
            <a:r>
              <a:rPr lang="en-US" dirty="0"/>
              <a:t> </a:t>
            </a:r>
            <a:r>
              <a:rPr lang="en-US" dirty="0" smtClean="0"/>
              <a:t>I </a:t>
            </a:r>
            <a:r>
              <a:rPr lang="en-US" dirty="0" err="1" smtClean="0"/>
              <a:t>druga</a:t>
            </a:r>
            <a:r>
              <a:rPr lang="en-US" dirty="0" smtClean="0"/>
              <a:t> </a:t>
            </a:r>
            <a:r>
              <a:rPr lang="en-US" dirty="0" err="1"/>
              <a:t>sredstva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legalno</a:t>
            </a:r>
            <a:r>
              <a:rPr lang="en-US" dirty="0"/>
              <a:t>, </a:t>
            </a:r>
            <a:r>
              <a:rPr lang="en-US" dirty="0" err="1"/>
              <a:t>ispravno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etički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ekonomski</a:t>
            </a:r>
            <a:r>
              <a:rPr lang="en-US" dirty="0"/>
              <a:t>, </a:t>
            </a:r>
            <a:r>
              <a:rPr lang="en-US" dirty="0" err="1"/>
              <a:t>efikasno</a:t>
            </a:r>
            <a:r>
              <a:rPr lang="en-US" dirty="0"/>
              <a:t> </a:t>
            </a:r>
            <a:r>
              <a:rPr lang="en-US" dirty="0" smtClean="0"/>
              <a:t>I </a:t>
            </a:r>
            <a:r>
              <a:rPr lang="en-US" dirty="0" err="1" smtClean="0"/>
              <a:t>efikasno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svrhu</a:t>
            </a:r>
            <a:r>
              <a:rPr lang="en-US" dirty="0"/>
              <a:t> </a:t>
            </a:r>
            <a:r>
              <a:rPr lang="en-US" dirty="0" err="1"/>
              <a:t>postizanja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 smtClean="0"/>
              <a:t>korisnika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 smtClean="0"/>
              <a:t>Fuk</a:t>
            </a:r>
            <a:r>
              <a:rPr lang="en-US" dirty="0" smtClean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procedure interne </a:t>
            </a:r>
            <a:r>
              <a:rPr lang="en-US" dirty="0" err="1"/>
              <a:t>kontrole</a:t>
            </a:r>
            <a:r>
              <a:rPr lang="en-US" dirty="0"/>
              <a:t> u </a:t>
            </a:r>
            <a:r>
              <a:rPr lang="en-US" dirty="0" err="1"/>
              <a:t>javnom</a:t>
            </a:r>
            <a:r>
              <a:rPr lang="en-US" dirty="0"/>
              <a:t> </a:t>
            </a:r>
            <a:r>
              <a:rPr lang="en-US" dirty="0" err="1" smtClean="0"/>
              <a:t>sektoru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Obveznici</a:t>
            </a:r>
            <a:r>
              <a:rPr lang="en-US" dirty="0"/>
              <a:t> </a:t>
            </a:r>
            <a:r>
              <a:rPr lang="en-US" dirty="0" err="1"/>
              <a:t>osnivanja</a:t>
            </a:r>
            <a:r>
              <a:rPr lang="en-US" dirty="0"/>
              <a:t> - </a:t>
            </a:r>
            <a:r>
              <a:rPr lang="en-US" dirty="0" err="1"/>
              <a:t>korisnici</a:t>
            </a:r>
            <a:r>
              <a:rPr lang="en-US" dirty="0"/>
              <a:t> </a:t>
            </a:r>
            <a:r>
              <a:rPr lang="en-US" dirty="0" err="1" smtClean="0"/>
              <a:t>budžeta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vjerovatnoće</a:t>
            </a:r>
            <a:r>
              <a:rPr lang="en-US" dirty="0"/>
              <a:t> </a:t>
            </a:r>
            <a:r>
              <a:rPr lang="en-US" dirty="0" err="1"/>
              <a:t>postizanja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budžetskih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(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 smtClean="0"/>
              <a:t>)</a:t>
            </a:r>
          </a:p>
          <a:p>
            <a:r>
              <a:rPr lang="en-US" dirty="0" smtClean="0"/>
              <a:t>		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Usmjeravanje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budžetskih</a:t>
            </a:r>
            <a:r>
              <a:rPr lang="en-US" dirty="0"/>
              <a:t> </a:t>
            </a:r>
            <a:r>
              <a:rPr lang="en-US" dirty="0" err="1" smtClean="0"/>
              <a:t>korisnika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Pravilno</a:t>
            </a:r>
            <a:r>
              <a:rPr lang="en-US" dirty="0"/>
              <a:t>, </a:t>
            </a:r>
            <a:r>
              <a:rPr lang="en-US" dirty="0" err="1"/>
              <a:t>ekonomično</a:t>
            </a:r>
            <a:r>
              <a:rPr lang="en-US" dirty="0"/>
              <a:t>, </a:t>
            </a:r>
            <a:r>
              <a:rPr lang="en-US" dirty="0" err="1"/>
              <a:t>efikasno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efektivno</a:t>
            </a:r>
            <a:r>
              <a:rPr lang="en-US" dirty="0"/>
              <a:t> </a:t>
            </a:r>
            <a:r>
              <a:rPr lang="en-US" dirty="0" err="1"/>
              <a:t>korišćenje</a:t>
            </a:r>
            <a:r>
              <a:rPr lang="en-US" dirty="0"/>
              <a:t> </a:t>
            </a:r>
            <a:r>
              <a:rPr lang="en-US" dirty="0" err="1"/>
              <a:t>budžetskih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sredstava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8260" y="1628139"/>
            <a:ext cx="104205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Zašto</a:t>
            </a:r>
            <a:r>
              <a:rPr lang="en-US" dirty="0" smtClean="0"/>
              <a:t> FUK?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Zahtjev</a:t>
            </a:r>
            <a:r>
              <a:rPr lang="en-US" dirty="0" smtClean="0"/>
              <a:t> </a:t>
            </a:r>
            <a:r>
              <a:rPr lang="en-US" dirty="0" err="1" smtClean="0"/>
              <a:t>Europske</a:t>
            </a:r>
            <a:r>
              <a:rPr lang="en-US" dirty="0" smtClean="0"/>
              <a:t> </a:t>
            </a:r>
            <a:r>
              <a:rPr lang="en-US" dirty="0" err="1" smtClean="0"/>
              <a:t>unije</a:t>
            </a:r>
            <a:r>
              <a:rPr lang="en-US" dirty="0" smtClean="0"/>
              <a:t> – </a:t>
            </a:r>
            <a:r>
              <a:rPr lang="en-US" dirty="0" err="1" smtClean="0"/>
              <a:t>poglavlje</a:t>
            </a:r>
            <a:r>
              <a:rPr lang="en-US" dirty="0" smtClean="0"/>
              <a:t> 32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člana</a:t>
            </a:r>
            <a:r>
              <a:rPr lang="en-US" dirty="0" smtClean="0"/>
              <a:t> 90 </a:t>
            </a:r>
            <a:r>
              <a:rPr lang="en-US" dirty="0" err="1" smtClean="0"/>
              <a:t>sporazuma</a:t>
            </a:r>
            <a:r>
              <a:rPr lang="en-US" dirty="0" smtClean="0"/>
              <a:t> o </a:t>
            </a:r>
            <a:r>
              <a:rPr lang="en-US" dirty="0" err="1" smtClean="0"/>
              <a:t>stabilizaciji</a:t>
            </a:r>
            <a:r>
              <a:rPr lang="en-US" dirty="0" smtClean="0"/>
              <a:t> I </a:t>
            </a:r>
            <a:r>
              <a:rPr lang="en-US" dirty="0" err="1" smtClean="0"/>
              <a:t>pridruživanju</a:t>
            </a:r>
            <a:r>
              <a:rPr lang="en-US" dirty="0" smtClean="0"/>
              <a:t> EU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PIFC(PIFC </a:t>
            </a:r>
            <a:r>
              <a:rPr lang="en-US" dirty="0"/>
              <a:t>- Public Internal Financial Control) 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 </a:t>
            </a:r>
            <a:r>
              <a:rPr lang="en-US" dirty="0" err="1" smtClean="0"/>
              <a:t>unutarnjih</a:t>
            </a:r>
            <a:r>
              <a:rPr lang="en-US" dirty="0" smtClean="0"/>
              <a:t> </a:t>
            </a:r>
            <a:r>
              <a:rPr lang="en-US" dirty="0" err="1" smtClean="0"/>
              <a:t>financijskih</a:t>
            </a:r>
            <a:r>
              <a:rPr lang="en-US" dirty="0" smtClean="0"/>
              <a:t> </a:t>
            </a:r>
            <a:r>
              <a:rPr lang="en-US" dirty="0" err="1" smtClean="0"/>
              <a:t>kontrola</a:t>
            </a:r>
            <a:r>
              <a:rPr lang="en-US" dirty="0" smtClean="0"/>
              <a:t> u </a:t>
            </a:r>
            <a:r>
              <a:rPr lang="en-US" dirty="0" err="1" smtClean="0"/>
              <a:t>javnom</a:t>
            </a:r>
            <a:r>
              <a:rPr lang="en-US" dirty="0" smtClean="0"/>
              <a:t> </a:t>
            </a:r>
            <a:r>
              <a:rPr lang="en-US" dirty="0" err="1" smtClean="0"/>
              <a:t>sektoru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Obuhvata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sisteme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procedure </a:t>
            </a:r>
            <a:r>
              <a:rPr lang="en-US" dirty="0" err="1" smtClean="0"/>
              <a:t>unutarnje</a:t>
            </a:r>
            <a:r>
              <a:rPr lang="en-US" dirty="0" smtClean="0"/>
              <a:t> </a:t>
            </a:r>
            <a:r>
              <a:rPr lang="en-US" dirty="0" err="1" smtClean="0"/>
              <a:t>kontrole</a:t>
            </a:r>
            <a:r>
              <a:rPr lang="en-US" dirty="0" smtClean="0"/>
              <a:t> u </a:t>
            </a:r>
            <a:r>
              <a:rPr lang="en-US" dirty="0" err="1" smtClean="0"/>
              <a:t>javnim</a:t>
            </a:r>
            <a:r>
              <a:rPr lang="en-US" dirty="0" smtClean="0"/>
              <a:t> </a:t>
            </a:r>
            <a:r>
              <a:rPr lang="en-US" dirty="0" err="1" smtClean="0"/>
              <a:t>institucijama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pruža</a:t>
            </a:r>
            <a:r>
              <a:rPr lang="en-US" dirty="0" smtClean="0"/>
              <a:t> </a:t>
            </a:r>
            <a:r>
              <a:rPr lang="en-US" dirty="0" err="1" smtClean="0"/>
              <a:t>sigurnost</a:t>
            </a:r>
            <a:r>
              <a:rPr lang="en-US" dirty="0" smtClean="0"/>
              <a:t> da se </a:t>
            </a:r>
            <a:r>
              <a:rPr lang="en-US" dirty="0" err="1" smtClean="0"/>
              <a:t>javna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 smtClean="0"/>
              <a:t>troše</a:t>
            </a:r>
            <a:r>
              <a:rPr lang="en-US" dirty="0" smtClean="0"/>
              <a:t> </a:t>
            </a:r>
            <a:r>
              <a:rPr lang="en-US" dirty="0" err="1" smtClean="0"/>
              <a:t>prikladno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da se </a:t>
            </a:r>
            <a:r>
              <a:rPr lang="en-US" dirty="0" err="1" smtClean="0"/>
              <a:t>njima</a:t>
            </a:r>
            <a:r>
              <a:rPr lang="en-US" dirty="0" smtClean="0"/>
              <a:t> </a:t>
            </a:r>
            <a:r>
              <a:rPr lang="en-US" dirty="0" err="1" smtClean="0"/>
              <a:t>ostvaruje</a:t>
            </a:r>
            <a:r>
              <a:rPr lang="en-US" dirty="0" smtClean="0"/>
              <a:t> </a:t>
            </a:r>
            <a:r>
              <a:rPr lang="en-US" dirty="0" err="1" smtClean="0"/>
              <a:t>vrijednost</a:t>
            </a:r>
            <a:r>
              <a:rPr lang="en-US" dirty="0" smtClean="0"/>
              <a:t> </a:t>
            </a:r>
            <a:r>
              <a:rPr lang="en-US" dirty="0" err="1" smtClean="0"/>
              <a:t>uloženog</a:t>
            </a:r>
            <a:endParaRPr lang="en-US" dirty="0" smtClean="0"/>
          </a:p>
          <a:p>
            <a:pPr algn="ctr"/>
            <a:r>
              <a:rPr lang="en-US" dirty="0" smtClean="0"/>
              <a:t>         PIFC = FUK + 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Zakonom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financijskom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upravljanju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kontroli</a:t>
            </a:r>
            <a:r>
              <a:rPr lang="en-US" dirty="0" smtClean="0">
                <a:solidFill>
                  <a:srgbClr val="FF0000"/>
                </a:solidFill>
              </a:rPr>
              <a:t> u </a:t>
            </a:r>
            <a:r>
              <a:rPr lang="en-US" dirty="0" err="1" smtClean="0">
                <a:solidFill>
                  <a:srgbClr val="FF0000"/>
                </a:solidFill>
              </a:rPr>
              <a:t>javnom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sektoru</a:t>
            </a:r>
            <a:r>
              <a:rPr lang="en-US" dirty="0" smtClean="0">
                <a:solidFill>
                  <a:srgbClr val="FF0000"/>
                </a:solidFill>
              </a:rPr>
              <a:t> u </a:t>
            </a:r>
            <a:r>
              <a:rPr lang="en-US" dirty="0" err="1" smtClean="0">
                <a:solidFill>
                  <a:srgbClr val="FF0000"/>
                </a:solidFill>
              </a:rPr>
              <a:t>Federaciji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Bosne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Hercegovine</a:t>
            </a:r>
            <a:r>
              <a:rPr lang="en-US" dirty="0" smtClean="0">
                <a:solidFill>
                  <a:srgbClr val="FF0000"/>
                </a:solidFill>
              </a:rPr>
              <a:t> ,</a:t>
            </a:r>
            <a:r>
              <a:rPr lang="en-US" dirty="0" err="1" smtClean="0">
                <a:solidFill>
                  <a:srgbClr val="FF0000"/>
                </a:solidFill>
              </a:rPr>
              <a:t>Sluzbene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novine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Federacije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BiH</a:t>
            </a:r>
            <a:r>
              <a:rPr lang="en-US" dirty="0" smtClean="0">
                <a:solidFill>
                  <a:srgbClr val="FF0000"/>
                </a:solidFill>
              </a:rPr>
              <a:t>" </a:t>
            </a:r>
            <a:r>
              <a:rPr lang="en-US" dirty="0" err="1" smtClean="0">
                <a:solidFill>
                  <a:srgbClr val="FF0000"/>
                </a:solidFill>
              </a:rPr>
              <a:t>broj</a:t>
            </a:r>
            <a:r>
              <a:rPr lang="en-US" dirty="0" smtClean="0">
                <a:solidFill>
                  <a:srgbClr val="FF0000"/>
                </a:solidFill>
              </a:rPr>
              <a:t> 381/16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Zakon</a:t>
            </a:r>
            <a:r>
              <a:rPr lang="en-US" dirty="0">
                <a:solidFill>
                  <a:srgbClr val="FF0000"/>
                </a:solidFill>
              </a:rPr>
              <a:t> o </a:t>
            </a:r>
            <a:r>
              <a:rPr lang="en-US" dirty="0" err="1">
                <a:solidFill>
                  <a:srgbClr val="FF0000"/>
                </a:solidFill>
              </a:rPr>
              <a:t>sistemu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internih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finansijskih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kontrola</a:t>
            </a:r>
            <a:r>
              <a:rPr lang="en-US" dirty="0">
                <a:solidFill>
                  <a:srgbClr val="FF0000"/>
                </a:solidFill>
              </a:rPr>
              <a:t> u </a:t>
            </a:r>
            <a:r>
              <a:rPr lang="en-US" dirty="0" err="1">
                <a:solidFill>
                  <a:srgbClr val="FF0000"/>
                </a:solidFill>
              </a:rPr>
              <a:t>javnom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sektoru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Republike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Srpske</a:t>
            </a:r>
            <a:r>
              <a:rPr lang="en-US" dirty="0">
                <a:solidFill>
                  <a:srgbClr val="FF0000"/>
                </a:solidFill>
              </a:rPr>
              <a:t> (Sl. Gl. 91/16.)</a:t>
            </a:r>
          </a:p>
        </p:txBody>
      </p:sp>
    </p:spTree>
    <p:extLst>
      <p:ext uri="{BB962C8B-B14F-4D97-AF65-F5344CB8AC3E}">
        <p14:creationId xmlns:p14="http://schemas.microsoft.com/office/powerpoint/2010/main" val="33659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25" y="115115"/>
            <a:ext cx="5397212" cy="63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015" y="261257"/>
            <a:ext cx="6596608" cy="614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Sevoi grupa d.o.o Mihajlo Rožić 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968" y="130628"/>
            <a:ext cx="6631032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296</Words>
  <Application>Microsoft Office PowerPoint</Application>
  <PresentationFormat>Widescreen</PresentationFormat>
  <Paragraphs>47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PowerPoint Presentation</vt:lpstr>
      <vt:lpstr>SEVOI GRUPACIJA je međunarodna, regionalno pozicionirana grupa koja deluje u sinergiji nekoliko konsultantskih kompanija specijalizovanih u sledećim oblastima:     •         Finansijsko upravljanje i kontrola,     •         Upravljanje imovinom,     •         Strateško planiranje i razvoj     •         Implementacij standarda i sistema kvaliteta i sigurnosti     •         Izrada dokumentacije prema uredbi o zaštiti ličnih podataka GDPR </vt:lpstr>
      <vt:lpstr>PowerPoint Presentation</vt:lpstr>
      <vt:lpstr>FUK - FINANCIJSKO UPRAVLJANJE I KONTROLA FMC (Financial Management and Control 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FUK - FINANCIJSKO UPRAVLJANJE I KONTROLA FMC (Financial Management and Control )</dc:title>
  <dc:creator>Mihajlo Rožić</dc:creator>
  <cp:lastModifiedBy>Mihajlo Rožić</cp:lastModifiedBy>
  <cp:revision>21</cp:revision>
  <dcterms:created xsi:type="dcterms:W3CDTF">2021-01-26T11:20:51Z</dcterms:created>
  <dcterms:modified xsi:type="dcterms:W3CDTF">2022-02-15T13:24:50Z</dcterms:modified>
</cp:coreProperties>
</file>