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65" r:id="rId6"/>
    <p:sldId id="260" r:id="rId7"/>
    <p:sldId id="264" r:id="rId8"/>
    <p:sldId id="261" r:id="rId9"/>
    <p:sldId id="263" r:id="rId10"/>
    <p:sldId id="26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77" d="100"/>
          <a:sy n="77" d="100"/>
        </p:scale>
        <p:origin x="696"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52A7-CE13-4836-9402-206BB0CFFE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38AB81-6F88-4F8D-B096-A327F8CD41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29C75-67F6-45BD-935F-397544A9CB6E}"/>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5" name="Footer Placeholder 4">
            <a:extLst>
              <a:ext uri="{FF2B5EF4-FFF2-40B4-BE49-F238E27FC236}">
                <a16:creationId xmlns:a16="http://schemas.microsoft.com/office/drawing/2014/main" id="{456EE2B8-8B52-475B-A0C0-27AD6429A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80E3E-20F2-4DE6-A736-E41DEB5AB840}"/>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1710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5B0F-9299-4F18-A33C-78BE360B6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212BE3-409E-49AB-B2EF-15735D6711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E5ED2-4FA6-46AD-9DE3-99C814641AC2}"/>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5" name="Footer Placeholder 4">
            <a:extLst>
              <a:ext uri="{FF2B5EF4-FFF2-40B4-BE49-F238E27FC236}">
                <a16:creationId xmlns:a16="http://schemas.microsoft.com/office/drawing/2014/main" id="{C85CA64F-FBCB-4B23-809C-A1676B8F8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8FA36-F9DD-45CB-8064-018F7298A8EB}"/>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247144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A6D3B1-1CE4-482F-BD02-104AADCC2A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3C45D7-CDD5-411F-9B99-1BD58B23A9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3B4B2-A78E-4DCF-A788-DCF83054E6BF}"/>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5" name="Footer Placeholder 4">
            <a:extLst>
              <a:ext uri="{FF2B5EF4-FFF2-40B4-BE49-F238E27FC236}">
                <a16:creationId xmlns:a16="http://schemas.microsoft.com/office/drawing/2014/main" id="{47A32477-9388-451C-A562-81C0804CB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761ED-3DD9-4E2D-AF3E-19944FD048FB}"/>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95090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BEC7-56C9-48AA-B791-606FDE74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7DA56B-EF48-4A04-997E-BE1AD95D35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C26FD-C6AF-4BD3-B18D-C3C3B60CE6C0}"/>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5" name="Footer Placeholder 4">
            <a:extLst>
              <a:ext uri="{FF2B5EF4-FFF2-40B4-BE49-F238E27FC236}">
                <a16:creationId xmlns:a16="http://schemas.microsoft.com/office/drawing/2014/main" id="{6D51B24C-EEC5-4D88-BB3E-9CCA487DD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0D60E-1280-4168-B829-44673FF49A34}"/>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294575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E111-16EE-46C7-AD15-B388CEDB7C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658241-ABFB-4E87-896A-8B182ED62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227139-76BD-4798-B33A-CEC4A90C48E1}"/>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5" name="Footer Placeholder 4">
            <a:extLst>
              <a:ext uri="{FF2B5EF4-FFF2-40B4-BE49-F238E27FC236}">
                <a16:creationId xmlns:a16="http://schemas.microsoft.com/office/drawing/2014/main" id="{BBE9E6C9-FD9B-4309-9B83-2D808ED2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B6C81-3238-4E60-851A-3D43A2BE4E7C}"/>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383408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B80A-8155-4675-BF75-831FF44E56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C1F70-31B1-4A17-B7D0-C14D7AF11D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372CE8-FB62-47D5-BBBD-6F1B0E0188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5F40F-278C-4A1B-A477-342EEDEA5334}"/>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6" name="Footer Placeholder 5">
            <a:extLst>
              <a:ext uri="{FF2B5EF4-FFF2-40B4-BE49-F238E27FC236}">
                <a16:creationId xmlns:a16="http://schemas.microsoft.com/office/drawing/2014/main" id="{14347B1F-3006-48A8-B3FD-1311C37C8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E2CAB-A0B0-4585-AC2F-D6465FC84E8D}"/>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166097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D781-7ECF-4F4F-9AC6-2A7585A1BB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9E992B-3E7E-473A-9660-FEB9E1FB3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235A66-CBFA-431B-BDF2-5963D6A597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6C54C5-544B-4B05-B226-D9B97E30F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F2D34F-EFE2-465B-9F79-96AD6C82C7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6EE571-FDD8-4F22-94EE-02166F75B17B}"/>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8" name="Footer Placeholder 7">
            <a:extLst>
              <a:ext uri="{FF2B5EF4-FFF2-40B4-BE49-F238E27FC236}">
                <a16:creationId xmlns:a16="http://schemas.microsoft.com/office/drawing/2014/main" id="{8661A8ED-322B-4303-86EF-96CADED8A6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D4C870-7292-4FB1-88F5-240D6FC5BED2}"/>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295582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BD6C-C78E-49F9-B0A1-462442694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72958F-71F2-4A88-B079-45A913D1FBF9}"/>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4" name="Footer Placeholder 3">
            <a:extLst>
              <a:ext uri="{FF2B5EF4-FFF2-40B4-BE49-F238E27FC236}">
                <a16:creationId xmlns:a16="http://schemas.microsoft.com/office/drawing/2014/main" id="{A7220C7A-A89B-430D-91A4-6A5B9F9DA8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A117FB-68AD-4C36-99C8-B15FCF1775A6}"/>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296201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7ED4D5-56CF-408E-BF5D-12746A46E72D}"/>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3" name="Footer Placeholder 2">
            <a:extLst>
              <a:ext uri="{FF2B5EF4-FFF2-40B4-BE49-F238E27FC236}">
                <a16:creationId xmlns:a16="http://schemas.microsoft.com/office/drawing/2014/main" id="{83E6323A-5ED9-4426-A57A-D96064BE2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146F55-8748-411E-9500-2CFBC1F60897}"/>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192961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41DF-B6B3-4B6C-9EB6-5F0538D99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348B80-7AD9-4664-832F-D3D906BAB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CCE0F5-80E2-40E1-AAFB-B7C396359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AF119-2D61-46FC-8C27-39C549BA7025}"/>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6" name="Footer Placeholder 5">
            <a:extLst>
              <a:ext uri="{FF2B5EF4-FFF2-40B4-BE49-F238E27FC236}">
                <a16:creationId xmlns:a16="http://schemas.microsoft.com/office/drawing/2014/main" id="{3AA4C0FA-2BD4-47EA-9F9C-896C021BE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3A8474-EFE8-473B-AB96-31FB02B996EF}"/>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135047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84B-21E1-4D7B-B38E-064F17FC7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E00016-6D4C-4AAB-8FF2-04CCCDFA3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792B76-5ADF-49AE-A074-041E942CE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C876B3-18C6-4D81-9934-7BD42523D2C1}"/>
              </a:ext>
            </a:extLst>
          </p:cNvPr>
          <p:cNvSpPr>
            <a:spLocks noGrp="1"/>
          </p:cNvSpPr>
          <p:nvPr>
            <p:ph type="dt" sz="half" idx="10"/>
          </p:nvPr>
        </p:nvSpPr>
        <p:spPr/>
        <p:txBody>
          <a:bodyPr/>
          <a:lstStyle/>
          <a:p>
            <a:fld id="{68E6988C-7C7E-47A2-83B8-BE1C60ABC0AD}" type="datetimeFigureOut">
              <a:rPr lang="en-US" smtClean="0"/>
              <a:t>8/17/2022</a:t>
            </a:fld>
            <a:endParaRPr lang="en-US"/>
          </a:p>
        </p:txBody>
      </p:sp>
      <p:sp>
        <p:nvSpPr>
          <p:cNvPr id="6" name="Footer Placeholder 5">
            <a:extLst>
              <a:ext uri="{FF2B5EF4-FFF2-40B4-BE49-F238E27FC236}">
                <a16:creationId xmlns:a16="http://schemas.microsoft.com/office/drawing/2014/main" id="{8D9A6D57-5A01-4E98-849D-F5EF26DE6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C3F1C-C4BC-4552-9521-7BF0B50C1E3C}"/>
              </a:ext>
            </a:extLst>
          </p:cNvPr>
          <p:cNvSpPr>
            <a:spLocks noGrp="1"/>
          </p:cNvSpPr>
          <p:nvPr>
            <p:ph type="sldNum" sz="quarter" idx="12"/>
          </p:nvPr>
        </p:nvSpPr>
        <p:spPr/>
        <p:txBody>
          <a:bodyPr/>
          <a:lstStyle/>
          <a:p>
            <a:fld id="{21B33A1C-81C0-4493-A4E3-4D16326403E2}" type="slidenum">
              <a:rPr lang="en-US" smtClean="0"/>
              <a:t>‹#›</a:t>
            </a:fld>
            <a:endParaRPr lang="en-US"/>
          </a:p>
        </p:txBody>
      </p:sp>
    </p:spTree>
    <p:extLst>
      <p:ext uri="{BB962C8B-B14F-4D97-AF65-F5344CB8AC3E}">
        <p14:creationId xmlns:p14="http://schemas.microsoft.com/office/powerpoint/2010/main" val="302692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36E30B-6660-4C04-85CD-09D1DF91B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578DAB-F78A-4401-9152-0B05D65B23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0B937-C90B-446B-A754-7EAE6A4F1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6988C-7C7E-47A2-83B8-BE1C60ABC0AD}" type="datetimeFigureOut">
              <a:rPr lang="en-US" smtClean="0"/>
              <a:t>8/17/2022</a:t>
            </a:fld>
            <a:endParaRPr lang="en-US"/>
          </a:p>
        </p:txBody>
      </p:sp>
      <p:sp>
        <p:nvSpPr>
          <p:cNvPr id="5" name="Footer Placeholder 4">
            <a:extLst>
              <a:ext uri="{FF2B5EF4-FFF2-40B4-BE49-F238E27FC236}">
                <a16:creationId xmlns:a16="http://schemas.microsoft.com/office/drawing/2014/main" id="{544EA68E-93AF-4F7D-BEFC-34445CEE2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A84CCC-9FBA-4B32-A2CE-2636E9009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33A1C-81C0-4493-A4E3-4D16326403E2}" type="slidenum">
              <a:rPr lang="en-US" smtClean="0"/>
              <a:t>‹#›</a:t>
            </a:fld>
            <a:endParaRPr lang="en-US"/>
          </a:p>
        </p:txBody>
      </p:sp>
    </p:spTree>
    <p:extLst>
      <p:ext uri="{BB962C8B-B14F-4D97-AF65-F5344CB8AC3E}">
        <p14:creationId xmlns:p14="http://schemas.microsoft.com/office/powerpoint/2010/main" val="19615195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ers.ba/"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CB4145-F8FD-42F0-8151-C8ADA238D7C5}"/>
              </a:ext>
            </a:extLst>
          </p:cNvPr>
          <p:cNvPicPr>
            <a:picLocks noChangeAspect="1"/>
          </p:cNvPicPr>
          <p:nvPr/>
        </p:nvPicPr>
        <p:blipFill>
          <a:blip r:embed="rId2"/>
          <a:stretch>
            <a:fillRect/>
          </a:stretch>
        </p:blipFill>
        <p:spPr>
          <a:xfrm>
            <a:off x="5099217" y="407466"/>
            <a:ext cx="1993565" cy="762066"/>
          </a:xfrm>
          <a:prstGeom prst="rect">
            <a:avLst/>
          </a:prstGeom>
        </p:spPr>
      </p:pic>
      <p:sp>
        <p:nvSpPr>
          <p:cNvPr id="9" name="TextBox 8">
            <a:extLst>
              <a:ext uri="{FF2B5EF4-FFF2-40B4-BE49-F238E27FC236}">
                <a16:creationId xmlns:a16="http://schemas.microsoft.com/office/drawing/2014/main" id="{E2E672B9-8D06-4869-BF26-A2CFB6174450}"/>
              </a:ext>
            </a:extLst>
          </p:cNvPr>
          <p:cNvSpPr txBox="1"/>
          <p:nvPr/>
        </p:nvSpPr>
        <p:spPr>
          <a:xfrm>
            <a:off x="0" y="1417801"/>
            <a:ext cx="12191999" cy="830997"/>
          </a:xfrm>
          <a:prstGeom prst="rect">
            <a:avLst/>
          </a:prstGeom>
          <a:noFill/>
          <a:ln>
            <a:noFill/>
          </a:ln>
        </p:spPr>
        <p:txBody>
          <a:bodyPr wrap="square" rtlCol="0">
            <a:spAutoFit/>
          </a:bodyPr>
          <a:lstStyle/>
          <a:p>
            <a:pPr algn="ctr"/>
            <a:r>
              <a:rPr lang="sr-Cyrl-BA" sz="2400" b="1" dirty="0">
                <a:latin typeface="Candara" panose="020E0502030303020204" pitchFamily="34" charset="0"/>
                <a:cs typeface="Arial" panose="020B0604020202020204" pitchFamily="34" charset="0"/>
              </a:rPr>
              <a:t>ПРОГРАМ ЕНЕРГЕТСКЕ ОДРЖИВОСТИ   </a:t>
            </a:r>
          </a:p>
          <a:p>
            <a:pPr algn="ctr"/>
            <a:r>
              <a:rPr lang="sr-Cyrl-BA" sz="2400" b="1" dirty="0">
                <a:latin typeface="Candara" panose="020E0502030303020204" pitchFamily="34" charset="0"/>
                <a:cs typeface="Arial" panose="020B0604020202020204" pitchFamily="34" charset="0"/>
              </a:rPr>
              <a:t>ЗА ДОМАЋИНСТВА И ПРИВРЕДУ</a:t>
            </a:r>
            <a:endParaRPr lang="en-US" sz="2400" dirty="0">
              <a:latin typeface="Candara" panose="020E0502030303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D658DA3-90BB-40A9-8E6B-41DECB3A0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835" y="1584056"/>
            <a:ext cx="5874327" cy="5915477"/>
          </a:xfrm>
          <a:prstGeom prst="rect">
            <a:avLst/>
          </a:prstGeom>
        </p:spPr>
      </p:pic>
    </p:spTree>
    <p:extLst>
      <p:ext uri="{BB962C8B-B14F-4D97-AF65-F5344CB8AC3E}">
        <p14:creationId xmlns:p14="http://schemas.microsoft.com/office/powerpoint/2010/main" val="238264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C3C65E-063F-4984-8253-A11B7368A4EC}"/>
              </a:ext>
            </a:extLst>
          </p:cNvPr>
          <p:cNvPicPr>
            <a:picLocks noChangeAspect="1"/>
          </p:cNvPicPr>
          <p:nvPr/>
        </p:nvPicPr>
        <p:blipFill>
          <a:blip r:embed="rId2"/>
          <a:stretch>
            <a:fillRect/>
          </a:stretch>
        </p:blipFill>
        <p:spPr>
          <a:xfrm>
            <a:off x="4906270" y="4945910"/>
            <a:ext cx="1993565" cy="762066"/>
          </a:xfrm>
          <a:prstGeom prst="rect">
            <a:avLst/>
          </a:prstGeom>
        </p:spPr>
      </p:pic>
      <p:sp>
        <p:nvSpPr>
          <p:cNvPr id="5" name="TextBox 4">
            <a:extLst>
              <a:ext uri="{FF2B5EF4-FFF2-40B4-BE49-F238E27FC236}">
                <a16:creationId xmlns:a16="http://schemas.microsoft.com/office/drawing/2014/main" id="{5496479E-579D-4E03-8BDC-EB0738BECFC8}"/>
              </a:ext>
            </a:extLst>
          </p:cNvPr>
          <p:cNvSpPr txBox="1"/>
          <p:nvPr/>
        </p:nvSpPr>
        <p:spPr>
          <a:xfrm>
            <a:off x="0" y="5788404"/>
            <a:ext cx="12191999" cy="461665"/>
          </a:xfrm>
          <a:prstGeom prst="rect">
            <a:avLst/>
          </a:prstGeom>
          <a:noFill/>
        </p:spPr>
        <p:txBody>
          <a:bodyPr wrap="square" rtlCol="0">
            <a:spAutoFit/>
          </a:bodyPr>
          <a:lstStyle/>
          <a:p>
            <a:pPr algn="ctr"/>
            <a:r>
              <a:rPr lang="sr-Cyrl-BA" sz="1200" dirty="0"/>
              <a:t>Мјешовити Холдинг „Електропривреда Републике Српске“ </a:t>
            </a:r>
          </a:p>
          <a:p>
            <a:pPr algn="ctr"/>
            <a:r>
              <a:rPr lang="sr-Cyrl-BA" sz="1200" dirty="0"/>
              <a:t>Матично предузеће </a:t>
            </a:r>
            <a:r>
              <a:rPr lang="sr-Cyrl-BA" sz="1200" dirty="0" err="1"/>
              <a:t>а.д</a:t>
            </a:r>
            <a:r>
              <a:rPr lang="sr-Cyrl-BA" sz="1200" dirty="0"/>
              <a:t>. Требиње</a:t>
            </a:r>
            <a:endParaRPr lang="en-US" sz="1200" dirty="0"/>
          </a:p>
        </p:txBody>
      </p:sp>
    </p:spTree>
    <p:extLst>
      <p:ext uri="{BB962C8B-B14F-4D97-AF65-F5344CB8AC3E}">
        <p14:creationId xmlns:p14="http://schemas.microsoft.com/office/powerpoint/2010/main" val="120823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A1B82-B0F5-4D56-8441-7DDEBDDD4A99}"/>
              </a:ext>
            </a:extLst>
          </p:cNvPr>
          <p:cNvSpPr>
            <a:spLocks noGrp="1"/>
          </p:cNvSpPr>
          <p:nvPr>
            <p:ph idx="1"/>
          </p:nvPr>
        </p:nvSpPr>
        <p:spPr>
          <a:xfrm>
            <a:off x="397164" y="569915"/>
            <a:ext cx="11139056" cy="1814551"/>
          </a:xfrm>
        </p:spPr>
        <p:txBody>
          <a:bodyPr>
            <a:noAutofit/>
          </a:bodyPr>
          <a:lstStyle/>
          <a:p>
            <a:pPr marL="0" indent="0" algn="just">
              <a:buNone/>
            </a:pPr>
            <a:r>
              <a:rPr lang="sr-Cyrl-BA" sz="1800" dirty="0">
                <a:latin typeface="Candara" panose="020E0502030303020204" pitchFamily="34" charset="0"/>
                <a:cs typeface="Arial" panose="020B0604020202020204" pitchFamily="34" charset="0"/>
              </a:rPr>
              <a:t>Мјешовити Холдинг „Електропривреда Републике Српске“ Матично предузеће </a:t>
            </a:r>
            <a:r>
              <a:rPr lang="sr-Cyrl-BA" sz="1800" dirty="0" err="1">
                <a:latin typeface="Candara" panose="020E0502030303020204" pitchFamily="34" charset="0"/>
                <a:cs typeface="Arial" panose="020B0604020202020204" pitchFamily="34" charset="0"/>
              </a:rPr>
              <a:t>а.д</a:t>
            </a:r>
            <a:r>
              <a:rPr lang="sr-Cyrl-BA" sz="1800" dirty="0">
                <a:latin typeface="Candara" panose="020E0502030303020204" pitchFamily="34" charset="0"/>
                <a:cs typeface="Arial" panose="020B0604020202020204" pitchFamily="34" charset="0"/>
              </a:rPr>
              <a:t>. Требиње (МХ ЕРС МП) има у плану објавити Јавни позив за учешће у пројекту „Програм енергетске одрживости за домаћинства и привреду“. Кроз овај пројекат пружиће се подршка грађанима Републике Српске при куповини и изградњи </a:t>
            </a:r>
            <a:r>
              <a:rPr lang="sr-Cyrl-BA" sz="1800" dirty="0" err="1">
                <a:latin typeface="Candara" panose="020E0502030303020204" pitchFamily="34" charset="0"/>
                <a:cs typeface="Arial" panose="020B0604020202020204" pitchFamily="34" charset="0"/>
              </a:rPr>
              <a:t>фотонапонских</a:t>
            </a:r>
            <a:r>
              <a:rPr lang="sr-Cyrl-BA" sz="1800" dirty="0">
                <a:latin typeface="Candara" panose="020E0502030303020204" pitchFamily="34" charset="0"/>
                <a:cs typeface="Arial" panose="020B0604020202020204" pitchFamily="34" charset="0"/>
              </a:rPr>
              <a:t> система снаге до 7</a:t>
            </a:r>
            <a:r>
              <a:rPr lang="sr-Latn-BA" sz="1800" dirty="0">
                <a:latin typeface="Candara" panose="020E0502030303020204" pitchFamily="34" charset="0"/>
                <a:cs typeface="Arial" panose="020B0604020202020204" pitchFamily="34" charset="0"/>
              </a:rPr>
              <a:t> </a:t>
            </a:r>
            <a:r>
              <a:rPr lang="sr-Latn-BA" sz="1800" dirty="0" err="1">
                <a:latin typeface="Candara" panose="020E0502030303020204" pitchFamily="34" charset="0"/>
                <a:cs typeface="Arial" panose="020B0604020202020204" pitchFamily="34" charset="0"/>
              </a:rPr>
              <a:t>kW</a:t>
            </a:r>
            <a:r>
              <a:rPr lang="sr-Latn-BA" sz="1800" dirty="0">
                <a:latin typeface="Candara" panose="020E0502030303020204" pitchFamily="34" charset="0"/>
                <a:cs typeface="Arial" panose="020B0604020202020204" pitchFamily="34" charset="0"/>
              </a:rPr>
              <a:t> </a:t>
            </a:r>
            <a:r>
              <a:rPr lang="sr-Cyrl-BA" sz="1800" dirty="0">
                <a:latin typeface="Candara" panose="020E0502030303020204" pitchFamily="34" charset="0"/>
                <a:cs typeface="Arial" panose="020B0604020202020204" pitchFamily="34" charset="0"/>
              </a:rPr>
              <a:t>за домаћинства и снаге 10 и 50 </a:t>
            </a:r>
            <a:r>
              <a:rPr lang="sr-Latn-BA" sz="1800" dirty="0" err="1">
                <a:latin typeface="Candara" panose="020E0502030303020204" pitchFamily="34" charset="0"/>
                <a:cs typeface="Arial" panose="020B0604020202020204" pitchFamily="34" charset="0"/>
              </a:rPr>
              <a:t>kW</a:t>
            </a:r>
            <a:r>
              <a:rPr lang="sr-Cyrl-BA" sz="1800" dirty="0">
                <a:latin typeface="Candara" panose="020E0502030303020204" pitchFamily="34" charset="0"/>
                <a:cs typeface="Arial" panose="020B0604020202020204" pitchFamily="34" charset="0"/>
              </a:rPr>
              <a:t> за привреду.</a:t>
            </a:r>
          </a:p>
          <a:p>
            <a:pPr marL="0" indent="0" algn="just">
              <a:buNone/>
            </a:pPr>
            <a:r>
              <a:rPr lang="sr-Cyrl-BA" sz="1800" dirty="0">
                <a:latin typeface="Candara" panose="020E0502030303020204" pitchFamily="34" charset="0"/>
                <a:cs typeface="Arial" panose="020B0604020202020204" pitchFamily="34" charset="0"/>
              </a:rPr>
              <a:t>Крајњи купци електричне енергије, учешћем у Пројекту биће у прилици да стекну статус купца-произвођача</a:t>
            </a:r>
            <a:r>
              <a:rPr lang="sr-Latn-BA" sz="1800" dirty="0">
                <a:latin typeface="Candara" panose="020E0502030303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45A2B0E2-5607-4F3A-9F87-88AB1F949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91" y="2561695"/>
            <a:ext cx="3614947" cy="3093436"/>
          </a:xfrm>
          <a:prstGeom prst="rect">
            <a:avLst/>
          </a:prstGeom>
        </p:spPr>
      </p:pic>
      <p:pic>
        <p:nvPicPr>
          <p:cNvPr id="8" name="Picture 7">
            <a:extLst>
              <a:ext uri="{FF2B5EF4-FFF2-40B4-BE49-F238E27FC236}">
                <a16:creationId xmlns:a16="http://schemas.microsoft.com/office/drawing/2014/main" id="{F413EDB5-C282-4E21-ACA6-527FC1DA5735}"/>
              </a:ext>
            </a:extLst>
          </p:cNvPr>
          <p:cNvPicPr>
            <a:picLocks noChangeAspect="1"/>
          </p:cNvPicPr>
          <p:nvPr/>
        </p:nvPicPr>
        <p:blipFill>
          <a:blip r:embed="rId3"/>
          <a:stretch>
            <a:fillRect/>
          </a:stretch>
        </p:blipFill>
        <p:spPr>
          <a:xfrm>
            <a:off x="387927" y="5988524"/>
            <a:ext cx="1391709" cy="531999"/>
          </a:xfrm>
          <a:prstGeom prst="rect">
            <a:avLst/>
          </a:prstGeom>
        </p:spPr>
      </p:pic>
      <p:sp>
        <p:nvSpPr>
          <p:cNvPr id="9" name="TextBox 8">
            <a:extLst>
              <a:ext uri="{FF2B5EF4-FFF2-40B4-BE49-F238E27FC236}">
                <a16:creationId xmlns:a16="http://schemas.microsoft.com/office/drawing/2014/main" id="{9ECA637F-03A5-4D1E-B674-3F889A78EE8B}"/>
              </a:ext>
            </a:extLst>
          </p:cNvPr>
          <p:cNvSpPr txBox="1"/>
          <p:nvPr/>
        </p:nvSpPr>
        <p:spPr>
          <a:xfrm>
            <a:off x="4607143" y="2662695"/>
            <a:ext cx="6929078" cy="1569660"/>
          </a:xfrm>
          <a:prstGeom prst="rect">
            <a:avLst/>
          </a:prstGeom>
          <a:noFill/>
        </p:spPr>
        <p:txBody>
          <a:bodyPr wrap="square" rtlCol="0">
            <a:spAutoFit/>
          </a:bodyPr>
          <a:lstStyle/>
          <a:p>
            <a:r>
              <a:rPr lang="sr-Cyrl-BA" sz="2000" b="1" dirty="0">
                <a:latin typeface="Candara" panose="020E0502030303020204" pitchFamily="34" charset="0"/>
                <a:cs typeface="Arial" panose="020B0604020202020204" pitchFamily="34" charset="0"/>
              </a:rPr>
              <a:t>УШТЕДИТЕ НА РАЧУНУ ЗА СТРУЈУ ЗА ЦИЈЕЛИ ЖИВОТ!</a:t>
            </a:r>
          </a:p>
          <a:p>
            <a:endParaRPr lang="sr-Cyrl-BA" sz="2000" dirty="0">
              <a:latin typeface="Candara" panose="020E0502030303020204" pitchFamily="34" charset="0"/>
              <a:cs typeface="Arial" panose="020B0604020202020204" pitchFamily="34" charset="0"/>
            </a:endParaRPr>
          </a:p>
          <a:p>
            <a:endParaRPr lang="sr-Cyrl-BA" sz="2000" dirty="0">
              <a:latin typeface="Candara" panose="020E0502030303020204" pitchFamily="34" charset="0"/>
              <a:cs typeface="Arial" panose="020B0604020202020204" pitchFamily="34" charset="0"/>
            </a:endParaRPr>
          </a:p>
          <a:p>
            <a:pPr algn="just"/>
            <a:r>
              <a:rPr lang="sr-Cyrl-BA" dirty="0">
                <a:latin typeface="Candara" panose="020E0502030303020204" pitchFamily="34" charset="0"/>
                <a:cs typeface="Arial" panose="020B0604020202020204" pitchFamily="34" charset="0"/>
              </a:rPr>
              <a:t>Соларни панел може бити значајан трошак за једну породицу, међутим мало је улагања која пружају брз и загарантован </a:t>
            </a:r>
            <a:r>
              <a:rPr lang="sr-Cyrl-BA" dirty="0" err="1">
                <a:latin typeface="Candara" panose="020E0502030303020204" pitchFamily="34" charset="0"/>
                <a:cs typeface="Arial" panose="020B0604020202020204" pitchFamily="34" charset="0"/>
              </a:rPr>
              <a:t>поврат</a:t>
            </a:r>
            <a:r>
              <a:rPr lang="sr-Cyrl-BA" dirty="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1EB9641-6D14-49F8-89BE-6CAF8E23B96C}"/>
              </a:ext>
            </a:extLst>
          </p:cNvPr>
          <p:cNvSpPr txBox="1"/>
          <p:nvPr/>
        </p:nvSpPr>
        <p:spPr>
          <a:xfrm>
            <a:off x="8793258" y="4592598"/>
            <a:ext cx="2623426" cy="461665"/>
          </a:xfrm>
          <a:prstGeom prst="rect">
            <a:avLst/>
          </a:prstGeom>
          <a:noFill/>
        </p:spPr>
        <p:txBody>
          <a:bodyPr wrap="square" rtlCol="0">
            <a:spAutoFit/>
          </a:bodyPr>
          <a:lstStyle/>
          <a:p>
            <a:r>
              <a:rPr lang="sr-Cyrl-BA" sz="1200" dirty="0">
                <a:latin typeface="Candara" panose="020E0502030303020204" pitchFamily="34" charset="0"/>
              </a:rPr>
              <a:t>Одржавања током трајања периода отплате инвестиције</a:t>
            </a:r>
            <a:endParaRPr lang="en-US" sz="1200" dirty="0">
              <a:latin typeface="Candara" panose="020E0502030303020204" pitchFamily="34" charset="0"/>
            </a:endParaRPr>
          </a:p>
        </p:txBody>
      </p:sp>
      <p:sp>
        <p:nvSpPr>
          <p:cNvPr id="21" name="TextBox 20">
            <a:extLst>
              <a:ext uri="{FF2B5EF4-FFF2-40B4-BE49-F238E27FC236}">
                <a16:creationId xmlns:a16="http://schemas.microsoft.com/office/drawing/2014/main" id="{919109D5-339F-46A6-85B1-3AE5716AD4AD}"/>
              </a:ext>
            </a:extLst>
          </p:cNvPr>
          <p:cNvSpPr txBox="1"/>
          <p:nvPr/>
        </p:nvSpPr>
        <p:spPr>
          <a:xfrm>
            <a:off x="8793258" y="5725705"/>
            <a:ext cx="2525771" cy="276999"/>
          </a:xfrm>
          <a:prstGeom prst="rect">
            <a:avLst/>
          </a:prstGeom>
          <a:noFill/>
        </p:spPr>
        <p:txBody>
          <a:bodyPr wrap="square" rtlCol="0">
            <a:spAutoFit/>
          </a:bodyPr>
          <a:lstStyle/>
          <a:p>
            <a:r>
              <a:rPr lang="sr-Cyrl-BA" sz="1200" dirty="0">
                <a:latin typeface="Candara" panose="020E0502030303020204" pitchFamily="34" charset="0"/>
              </a:rPr>
              <a:t>Очување животне средине</a:t>
            </a:r>
            <a:endParaRPr lang="en-US" sz="1200" dirty="0">
              <a:latin typeface="Candara" panose="020E0502030303020204" pitchFamily="34" charset="0"/>
            </a:endParaRPr>
          </a:p>
        </p:txBody>
      </p:sp>
      <p:sp>
        <p:nvSpPr>
          <p:cNvPr id="22" name="TextBox 21">
            <a:extLst>
              <a:ext uri="{FF2B5EF4-FFF2-40B4-BE49-F238E27FC236}">
                <a16:creationId xmlns:a16="http://schemas.microsoft.com/office/drawing/2014/main" id="{C7AE90AE-2502-4BC7-A5DE-6F6941E8B3DB}"/>
              </a:ext>
            </a:extLst>
          </p:cNvPr>
          <p:cNvSpPr txBox="1"/>
          <p:nvPr/>
        </p:nvSpPr>
        <p:spPr>
          <a:xfrm>
            <a:off x="5503824" y="4592598"/>
            <a:ext cx="2016480" cy="461665"/>
          </a:xfrm>
          <a:prstGeom prst="rect">
            <a:avLst/>
          </a:prstGeom>
          <a:noFill/>
        </p:spPr>
        <p:txBody>
          <a:bodyPr wrap="square" rtlCol="0">
            <a:spAutoFit/>
          </a:bodyPr>
          <a:lstStyle/>
          <a:p>
            <a:r>
              <a:rPr lang="sr-Cyrl-BA" sz="1200" dirty="0">
                <a:latin typeface="Candara" panose="020E0502030303020204" pitchFamily="34" charset="0"/>
              </a:rPr>
              <a:t>Могућност уштеде у периоду до 25 година</a:t>
            </a:r>
            <a:endParaRPr lang="en-US" sz="1200" dirty="0">
              <a:latin typeface="Candara" panose="020E0502030303020204" pitchFamily="34" charset="0"/>
            </a:endParaRPr>
          </a:p>
        </p:txBody>
      </p:sp>
      <p:sp>
        <p:nvSpPr>
          <p:cNvPr id="23" name="TextBox 22">
            <a:extLst>
              <a:ext uri="{FF2B5EF4-FFF2-40B4-BE49-F238E27FC236}">
                <a16:creationId xmlns:a16="http://schemas.microsoft.com/office/drawing/2014/main" id="{912A7DC4-5007-45BD-B1A4-4B1E5AFABE1D}"/>
              </a:ext>
            </a:extLst>
          </p:cNvPr>
          <p:cNvSpPr txBox="1"/>
          <p:nvPr/>
        </p:nvSpPr>
        <p:spPr>
          <a:xfrm>
            <a:off x="5517447" y="5540177"/>
            <a:ext cx="1894339" cy="646331"/>
          </a:xfrm>
          <a:prstGeom prst="rect">
            <a:avLst/>
          </a:prstGeom>
          <a:noFill/>
        </p:spPr>
        <p:txBody>
          <a:bodyPr wrap="square" rtlCol="0">
            <a:spAutoFit/>
          </a:bodyPr>
          <a:lstStyle/>
          <a:p>
            <a:r>
              <a:rPr lang="sr-Cyrl-BA" sz="1200" dirty="0">
                <a:latin typeface="Candara" panose="020E0502030303020204" pitchFamily="34" charset="0"/>
              </a:rPr>
              <a:t>Независност од промјена цијена на тржишту електричне енергије</a:t>
            </a:r>
            <a:endParaRPr lang="en-US" sz="1200" dirty="0">
              <a:latin typeface="Candara" panose="020E0502030303020204" pitchFamily="34" charset="0"/>
            </a:endParaRPr>
          </a:p>
        </p:txBody>
      </p:sp>
      <p:pic>
        <p:nvPicPr>
          <p:cNvPr id="4" name="Picture 3">
            <a:extLst>
              <a:ext uri="{FF2B5EF4-FFF2-40B4-BE49-F238E27FC236}">
                <a16:creationId xmlns:a16="http://schemas.microsoft.com/office/drawing/2014/main" id="{E20FC7C9-C1DA-4F4F-89ED-C923BB1D8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240" y="4414782"/>
            <a:ext cx="861082" cy="817298"/>
          </a:xfrm>
          <a:prstGeom prst="rect">
            <a:avLst/>
          </a:prstGeom>
        </p:spPr>
      </p:pic>
      <p:pic>
        <p:nvPicPr>
          <p:cNvPr id="7" name="Picture 6">
            <a:extLst>
              <a:ext uri="{FF2B5EF4-FFF2-40B4-BE49-F238E27FC236}">
                <a16:creationId xmlns:a16="http://schemas.microsoft.com/office/drawing/2014/main" id="{63A78065-4119-4B12-8E69-7C594E3A33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671" y="5554349"/>
            <a:ext cx="845651" cy="802652"/>
          </a:xfrm>
          <a:prstGeom prst="rect">
            <a:avLst/>
          </a:prstGeom>
        </p:spPr>
      </p:pic>
      <p:pic>
        <p:nvPicPr>
          <p:cNvPr id="12" name="Picture 11">
            <a:extLst>
              <a:ext uri="{FF2B5EF4-FFF2-40B4-BE49-F238E27FC236}">
                <a16:creationId xmlns:a16="http://schemas.microsoft.com/office/drawing/2014/main" id="{6212D833-A6CA-499F-8DB1-2C0F548294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8546" y="4373791"/>
            <a:ext cx="669123" cy="744064"/>
          </a:xfrm>
          <a:prstGeom prst="rect">
            <a:avLst/>
          </a:prstGeom>
        </p:spPr>
      </p:pic>
      <p:pic>
        <p:nvPicPr>
          <p:cNvPr id="16" name="Picture 15">
            <a:extLst>
              <a:ext uri="{FF2B5EF4-FFF2-40B4-BE49-F238E27FC236}">
                <a16:creationId xmlns:a16="http://schemas.microsoft.com/office/drawing/2014/main" id="{D7FAA66F-9705-4981-AA24-F8FB910B52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7142" y="5486097"/>
            <a:ext cx="896682" cy="851088"/>
          </a:xfrm>
          <a:prstGeom prst="rect">
            <a:avLst/>
          </a:prstGeom>
        </p:spPr>
      </p:pic>
    </p:spTree>
    <p:extLst>
      <p:ext uri="{BB962C8B-B14F-4D97-AF65-F5344CB8AC3E}">
        <p14:creationId xmlns:p14="http://schemas.microsoft.com/office/powerpoint/2010/main" val="98380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0D79F9-D34A-4075-9197-0D2DA918112A}"/>
              </a:ext>
            </a:extLst>
          </p:cNvPr>
          <p:cNvSpPr txBox="1"/>
          <p:nvPr/>
        </p:nvSpPr>
        <p:spPr>
          <a:xfrm>
            <a:off x="6376895" y="2912925"/>
            <a:ext cx="5090855" cy="2970044"/>
          </a:xfrm>
          <a:prstGeom prst="rect">
            <a:avLst/>
          </a:prstGeom>
          <a:noFill/>
        </p:spPr>
        <p:txBody>
          <a:bodyPr wrap="square" rtlCol="0">
            <a:spAutoFit/>
          </a:bodyPr>
          <a:lstStyle/>
          <a:p>
            <a:pPr lvl="1"/>
            <a:r>
              <a:rPr lang="sr-Cyrl-BA" b="1" dirty="0">
                <a:latin typeface="Candara" panose="020E0502030303020204" pitchFamily="34" charset="0"/>
                <a:cs typeface="Arial" panose="020B0604020202020204" pitchFamily="34" charset="0"/>
              </a:rPr>
              <a:t>Ко се може пријавити за Пројекат?</a:t>
            </a:r>
            <a:endParaRPr lang="en-US" dirty="0">
              <a:latin typeface="Candara" panose="020E0502030303020204" pitchFamily="34" charset="0"/>
              <a:cs typeface="Arial" panose="020B0604020202020204" pitchFamily="34" charset="0"/>
            </a:endParaRPr>
          </a:p>
          <a:p>
            <a:pPr lvl="1" algn="just">
              <a:spcBef>
                <a:spcPts val="600"/>
              </a:spcBef>
            </a:pPr>
            <a:r>
              <a:rPr lang="sr-Cyrl-BA" sz="1600" dirty="0">
                <a:latin typeface="Candara" panose="020E0502030303020204" pitchFamily="34" charset="0"/>
                <a:cs typeface="Arial" panose="020B0604020202020204" pitchFamily="34" charset="0"/>
              </a:rPr>
              <a:t>Право да се пријави за пројекат „</a:t>
            </a:r>
            <a:r>
              <a:rPr lang="ru-RU" sz="1600" dirty="0">
                <a:latin typeface="Candara" panose="020E0502030303020204" pitchFamily="34" charset="0"/>
                <a:cs typeface="Arial" panose="020B0604020202020204" pitchFamily="34" charset="0"/>
              </a:rPr>
              <a:t>Програм енергетске одрживости за домаћинства и привреду</a:t>
            </a:r>
            <a:r>
              <a:rPr lang="sr-Latn-BA" sz="1600" dirty="0">
                <a:latin typeface="Candara" panose="020E0502030303020204" pitchFamily="34" charset="0"/>
                <a:cs typeface="Arial" panose="020B0604020202020204" pitchFamily="34" charset="0"/>
              </a:rPr>
              <a:t>“</a:t>
            </a:r>
            <a:r>
              <a:rPr lang="ru-RU" sz="1600" dirty="0">
                <a:latin typeface="Candara" panose="020E0502030303020204" pitchFamily="34" charset="0"/>
                <a:cs typeface="Arial" panose="020B0604020202020204" pitchFamily="34" charset="0"/>
              </a:rPr>
              <a:t> имају</a:t>
            </a:r>
            <a:r>
              <a:rPr lang="sr-Latn-BA" sz="1600" dirty="0">
                <a:latin typeface="Candara" panose="020E0502030303020204" pitchFamily="34" charset="0"/>
                <a:cs typeface="Arial" panose="020B0604020202020204" pitchFamily="34" charset="0"/>
              </a:rPr>
              <a:t>:</a:t>
            </a:r>
          </a:p>
          <a:p>
            <a:pPr marL="742950" lvl="1" indent="-285750" algn="just">
              <a:spcBef>
                <a:spcPts val="1200"/>
              </a:spcBef>
              <a:buFont typeface="Wingdings" panose="05000000000000000000" pitchFamily="2" charset="2"/>
              <a:buChar char="ü"/>
            </a:pPr>
            <a:r>
              <a:rPr lang="ru-RU" sz="1600" dirty="0">
                <a:latin typeface="Candara" panose="020E0502030303020204" pitchFamily="34" charset="0"/>
                <a:cs typeface="Arial" panose="020B0604020202020204" pitchFamily="34" charset="0"/>
              </a:rPr>
              <a:t>к</a:t>
            </a:r>
            <a:r>
              <a:rPr lang="sr-Cyrl-BA" sz="1600" dirty="0" err="1">
                <a:latin typeface="Candara" panose="020E0502030303020204" pitchFamily="34" charset="0"/>
                <a:cs typeface="Arial" panose="020B0604020202020204" pitchFamily="34" charset="0"/>
              </a:rPr>
              <a:t>рајњи</a:t>
            </a:r>
            <a:r>
              <a:rPr lang="sr-Cyrl-BA" sz="1600" dirty="0">
                <a:latin typeface="Candara" panose="020E0502030303020204" pitchFamily="34" charset="0"/>
                <a:cs typeface="Arial" panose="020B0604020202020204" pitchFamily="34" charset="0"/>
              </a:rPr>
              <a:t> купци из категорије домаћинства</a:t>
            </a:r>
            <a:r>
              <a:rPr lang="sr-Latn-BA" sz="1600" dirty="0">
                <a:latin typeface="Candara" panose="020E0502030303020204" pitchFamily="34" charset="0"/>
                <a:cs typeface="Arial" panose="020B0604020202020204" pitchFamily="34" charset="0"/>
              </a:rPr>
              <a:t>,</a:t>
            </a:r>
            <a:r>
              <a:rPr lang="sr-Cyrl-BA" sz="1600" dirty="0">
                <a:latin typeface="Candara" panose="020E0502030303020204" pitchFamily="34" charset="0"/>
                <a:cs typeface="Arial" panose="020B0604020202020204" pitchFamily="34" charset="0"/>
              </a:rPr>
              <a:t> чија укупна годишња потрошња у претходној години није мања од 3</a:t>
            </a:r>
            <a:r>
              <a:rPr lang="en-US" sz="1600" dirty="0">
                <a:latin typeface="Candara" panose="020E0502030303020204" pitchFamily="34" charset="0"/>
                <a:cs typeface="Arial" panose="020B0604020202020204" pitchFamily="34" charset="0"/>
              </a:rPr>
              <a:t>.000 kWh </a:t>
            </a:r>
            <a:r>
              <a:rPr lang="sr-Cyrl-BA" sz="1600" dirty="0">
                <a:latin typeface="Candara" panose="020E0502030303020204" pitchFamily="34" charset="0"/>
                <a:cs typeface="Arial" panose="020B0604020202020204" pitchFamily="34" charset="0"/>
              </a:rPr>
              <a:t>и </a:t>
            </a:r>
            <a:endParaRPr lang="sr-Latn-BA" sz="1600" dirty="0">
              <a:latin typeface="Candara" panose="020E0502030303020204" pitchFamily="34" charset="0"/>
              <a:cs typeface="Arial" panose="020B0604020202020204" pitchFamily="34" charset="0"/>
            </a:endParaRPr>
          </a:p>
          <a:p>
            <a:pPr marL="742950" lvl="1" indent="-285750" algn="just">
              <a:spcBef>
                <a:spcPts val="1200"/>
              </a:spcBef>
              <a:buFont typeface="Wingdings" panose="05000000000000000000" pitchFamily="2" charset="2"/>
              <a:buChar char="ü"/>
            </a:pPr>
            <a:r>
              <a:rPr lang="sr-Cyrl-BA" sz="1600" dirty="0">
                <a:latin typeface="Candara" panose="020E0502030303020204" pitchFamily="34" charset="0"/>
                <a:cs typeface="Arial" panose="020B0604020202020204" pitchFamily="34" charset="0"/>
              </a:rPr>
              <a:t>крајњи купци из категорије остала потрошња, који се </a:t>
            </a:r>
            <a:r>
              <a:rPr lang="sr-Cyrl-BA" sz="1600" dirty="0" err="1">
                <a:latin typeface="Candara" panose="020E0502030303020204" pitchFamily="34" charset="0"/>
                <a:cs typeface="Arial" panose="020B0604020202020204" pitchFamily="34" charset="0"/>
              </a:rPr>
              <a:t>претежно</a:t>
            </a:r>
            <a:r>
              <a:rPr lang="sr-Cyrl-BA" sz="1600" dirty="0">
                <a:latin typeface="Candara" panose="020E0502030303020204" pitchFamily="34" charset="0"/>
                <a:cs typeface="Arial" panose="020B0604020202020204" pitchFamily="34" charset="0"/>
              </a:rPr>
              <a:t> баве дјелатношћу производње.</a:t>
            </a:r>
            <a:endParaRPr lang="en-US" sz="1600" dirty="0">
              <a:latin typeface="Candara" panose="020E0502030303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E6B6F63-7114-47C5-A5CC-BE777BE8F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10" y="353751"/>
            <a:ext cx="6307349" cy="5874991"/>
          </a:xfrm>
          <a:prstGeom prst="rect">
            <a:avLst/>
          </a:prstGeom>
        </p:spPr>
      </p:pic>
      <p:pic>
        <p:nvPicPr>
          <p:cNvPr id="11" name="Picture 10">
            <a:extLst>
              <a:ext uri="{FF2B5EF4-FFF2-40B4-BE49-F238E27FC236}">
                <a16:creationId xmlns:a16="http://schemas.microsoft.com/office/drawing/2014/main" id="{29ECE820-1E41-4CCE-BA4D-F5B2F120C1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303" y="5534160"/>
            <a:ext cx="1318123" cy="960582"/>
          </a:xfrm>
          <a:prstGeom prst="rect">
            <a:avLst/>
          </a:prstGeom>
        </p:spPr>
      </p:pic>
      <p:sp>
        <p:nvSpPr>
          <p:cNvPr id="3" name="Rectangle 2">
            <a:extLst>
              <a:ext uri="{FF2B5EF4-FFF2-40B4-BE49-F238E27FC236}">
                <a16:creationId xmlns:a16="http://schemas.microsoft.com/office/drawing/2014/main" id="{26374A20-DBB7-464E-963C-352CC1F85584}"/>
              </a:ext>
            </a:extLst>
          </p:cNvPr>
          <p:cNvSpPr/>
          <p:nvPr/>
        </p:nvSpPr>
        <p:spPr>
          <a:xfrm>
            <a:off x="6806267" y="524563"/>
            <a:ext cx="4580663" cy="2062103"/>
          </a:xfrm>
          <a:prstGeom prst="rect">
            <a:avLst/>
          </a:prstGeom>
        </p:spPr>
        <p:txBody>
          <a:bodyPr wrap="square">
            <a:spAutoFit/>
          </a:bodyPr>
          <a:lstStyle/>
          <a:p>
            <a:pPr algn="just"/>
            <a:r>
              <a:rPr lang="sr-Cyrl-BA" sz="1600" b="1" dirty="0">
                <a:latin typeface="Candara" panose="020E0502030303020204" pitchFamily="34" charset="0"/>
                <a:cs typeface="Arial" panose="020B0604020202020204" pitchFamily="34" charset="0"/>
              </a:rPr>
              <a:t>Купац-произвођач</a:t>
            </a:r>
            <a:r>
              <a:rPr lang="sr-Cyrl-BA" sz="1600" dirty="0">
                <a:latin typeface="Candara" panose="020E0502030303020204" pitchFamily="34" charset="0"/>
                <a:cs typeface="Arial" panose="020B0604020202020204" pitchFamily="34" charset="0"/>
              </a:rPr>
              <a:t> је крајњи купац који производи електричну енергију за сопствену потрошњу. Ако крајњи купац производи више електричне енергије него што троши, он ће вишак те електричне енергије испоручити електроенергетској дистрибутивној мрежи на коју су његове унутрашње инсталације већ прикључене.</a:t>
            </a:r>
            <a:endParaRPr lang="en-US" sz="1600" dirty="0">
              <a:latin typeface="Candara" panose="020E05020303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2858D6E-CCF9-4585-A0FE-9C79049FA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354" y="5394245"/>
            <a:ext cx="1918533" cy="1100497"/>
          </a:xfrm>
          <a:prstGeom prst="rect">
            <a:avLst/>
          </a:prstGeom>
        </p:spPr>
      </p:pic>
    </p:spTree>
    <p:extLst>
      <p:ext uri="{BB962C8B-B14F-4D97-AF65-F5344CB8AC3E}">
        <p14:creationId xmlns:p14="http://schemas.microsoft.com/office/powerpoint/2010/main" val="254040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B624AF-AA23-4A8A-8BCF-10A70A8F9611}"/>
              </a:ext>
            </a:extLst>
          </p:cNvPr>
          <p:cNvSpPr txBox="1"/>
          <p:nvPr/>
        </p:nvSpPr>
        <p:spPr>
          <a:xfrm>
            <a:off x="3409913" y="726539"/>
            <a:ext cx="8441860" cy="3093154"/>
          </a:xfrm>
          <a:prstGeom prst="rect">
            <a:avLst/>
          </a:prstGeom>
          <a:noFill/>
        </p:spPr>
        <p:txBody>
          <a:bodyPr wrap="square" rtlCol="0">
            <a:spAutoFit/>
          </a:bodyPr>
          <a:lstStyle/>
          <a:p>
            <a:pPr algn="just"/>
            <a:r>
              <a:rPr lang="sr-Cyrl-BA" sz="2000" b="1" dirty="0">
                <a:latin typeface="Candara" panose="020E0502030303020204" pitchFamily="34" charset="0"/>
              </a:rPr>
              <a:t>Захтјев за учешће у Пројекту може поднијети крајњи купац који:</a:t>
            </a:r>
          </a:p>
          <a:p>
            <a:pPr marL="285750" indent="-285750" algn="just">
              <a:spcBef>
                <a:spcPts val="600"/>
              </a:spcBef>
              <a:buFont typeface="Wingdings" panose="05000000000000000000" pitchFamily="2" charset="2"/>
              <a:buChar char="ü"/>
            </a:pPr>
            <a:r>
              <a:rPr lang="sr-Cyrl-BA" sz="1700" dirty="0">
                <a:latin typeface="Candara" panose="020E0502030303020204" pitchFamily="34" charset="0"/>
              </a:rPr>
              <a:t>Је власник објекта који посједује грађевинску дозволу;</a:t>
            </a:r>
          </a:p>
          <a:p>
            <a:pPr marL="285750" indent="-285750" algn="just">
              <a:buFont typeface="Wingdings" panose="05000000000000000000" pitchFamily="2" charset="2"/>
              <a:buChar char="ü"/>
            </a:pPr>
            <a:r>
              <a:rPr lang="sr-Cyrl-BA" sz="1700" dirty="0">
                <a:latin typeface="Candara" panose="020E0502030303020204" pitchFamily="34" charset="0"/>
              </a:rPr>
              <a:t>Има индивидуални објекат чија је одобрена прикључна снага већа од снаге </a:t>
            </a:r>
            <a:r>
              <a:rPr lang="sr-Cyrl-BA" sz="1700" dirty="0" err="1">
                <a:latin typeface="Candara" panose="020E0502030303020204" pitchFamily="34" charset="0"/>
              </a:rPr>
              <a:t>фотонапонског</a:t>
            </a:r>
            <a:r>
              <a:rPr lang="sr-Cyrl-BA" sz="1700" dirty="0">
                <a:latin typeface="Candara" panose="020E0502030303020204" pitchFamily="34" charset="0"/>
              </a:rPr>
              <a:t> система који се планира инсталирати;</a:t>
            </a:r>
          </a:p>
          <a:p>
            <a:pPr marL="285750" indent="-285750" algn="just">
              <a:buFont typeface="Wingdings" panose="05000000000000000000" pitchFamily="2" charset="2"/>
              <a:buChar char="ü"/>
            </a:pPr>
            <a:r>
              <a:rPr lang="sr-Cyrl-BA" sz="1700" dirty="0">
                <a:latin typeface="Candara" panose="020E0502030303020204" pitchFamily="34" charset="0"/>
              </a:rPr>
              <a:t>Има индивидуални објекат са трофазним прикључком на дистрибутивну мрежу;</a:t>
            </a:r>
          </a:p>
          <a:p>
            <a:pPr marL="285750" indent="-285750" algn="just">
              <a:buFont typeface="Wingdings" panose="05000000000000000000" pitchFamily="2" charset="2"/>
              <a:buChar char="ü"/>
            </a:pPr>
            <a:r>
              <a:rPr lang="ru-RU" sz="1700" dirty="0">
                <a:latin typeface="Candara" panose="020E0502030303020204" pitchFamily="34" charset="0"/>
              </a:rPr>
              <a:t>Има индивидуални објекат који не смије бити у сјенци других сусједних објеката, дрвећа;</a:t>
            </a:r>
          </a:p>
          <a:p>
            <a:pPr marL="285750" indent="-285750" algn="just">
              <a:buFont typeface="Wingdings" panose="05000000000000000000" pitchFamily="2" charset="2"/>
              <a:buChar char="ü"/>
            </a:pPr>
            <a:r>
              <a:rPr lang="ru-RU" sz="1700" dirty="0">
                <a:latin typeface="Candara" panose="020E0502030303020204" pitchFamily="34" charset="0"/>
              </a:rPr>
              <a:t>Има индивидуални стамбени објекат са косом кровном површином на којој ће бити извршена инсталација фотонапонског система, са оријентацијом ка југу и/или југоистоку и/или југозападу, под углом који је једнак или већи од 10˚</a:t>
            </a:r>
          </a:p>
          <a:p>
            <a:pPr marL="285750" indent="-285750" algn="just">
              <a:buFont typeface="Wingdings" panose="05000000000000000000" pitchFamily="2" charset="2"/>
              <a:buChar char="ü"/>
            </a:pPr>
            <a:r>
              <a:rPr lang="ru-RU" sz="1700" dirty="0">
                <a:latin typeface="Candara" panose="020E0502030303020204" pitchFamily="34" charset="0"/>
              </a:rPr>
              <a:t>Редовно измирује мјесечне рачуне за утрошену електричну енергију</a:t>
            </a:r>
            <a:r>
              <a:rPr lang="sr-Latn-BA" sz="1700" dirty="0">
                <a:latin typeface="Candara" panose="020E0502030303020204" pitchFamily="34" charset="0"/>
              </a:rPr>
              <a:t>.</a:t>
            </a:r>
            <a:endParaRPr lang="ru-RU" sz="1700" dirty="0">
              <a:latin typeface="Candara" panose="020E0502030303020204" pitchFamily="34" charset="0"/>
            </a:endParaRPr>
          </a:p>
        </p:txBody>
      </p:sp>
      <p:pic>
        <p:nvPicPr>
          <p:cNvPr id="6" name="Picture 5">
            <a:extLst>
              <a:ext uri="{FF2B5EF4-FFF2-40B4-BE49-F238E27FC236}">
                <a16:creationId xmlns:a16="http://schemas.microsoft.com/office/drawing/2014/main" id="{82A1A784-6ADB-4364-BAB1-44251DB45A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8139" y="463893"/>
            <a:ext cx="2098804" cy="2965107"/>
          </a:xfrm>
          <a:prstGeom prst="rect">
            <a:avLst/>
          </a:prstGeom>
        </p:spPr>
      </p:pic>
      <p:sp>
        <p:nvSpPr>
          <p:cNvPr id="8" name="TextBox 7">
            <a:extLst>
              <a:ext uri="{FF2B5EF4-FFF2-40B4-BE49-F238E27FC236}">
                <a16:creationId xmlns:a16="http://schemas.microsoft.com/office/drawing/2014/main" id="{F83FF526-0964-4AFE-BB01-220B04A693E7}"/>
              </a:ext>
            </a:extLst>
          </p:cNvPr>
          <p:cNvSpPr txBox="1"/>
          <p:nvPr/>
        </p:nvSpPr>
        <p:spPr>
          <a:xfrm>
            <a:off x="928139" y="4178116"/>
            <a:ext cx="8465225" cy="2215991"/>
          </a:xfrm>
          <a:prstGeom prst="rect">
            <a:avLst/>
          </a:prstGeom>
          <a:noFill/>
        </p:spPr>
        <p:txBody>
          <a:bodyPr wrap="square" rtlCol="0">
            <a:spAutoFit/>
          </a:bodyPr>
          <a:lstStyle/>
          <a:p>
            <a:pPr marL="285750" indent="-285750" algn="just">
              <a:buFont typeface="Wingdings" panose="05000000000000000000" pitchFamily="2" charset="2"/>
              <a:buChar char="q"/>
            </a:pPr>
            <a:r>
              <a:rPr lang="sr-Cyrl-BA" sz="1600" dirty="0">
                <a:latin typeface="Candara" panose="020E0502030303020204" pitchFamily="34" charset="0"/>
              </a:rPr>
              <a:t>За уградњу </a:t>
            </a:r>
            <a:r>
              <a:rPr lang="sr-Cyrl-BA" sz="1600" dirty="0" err="1">
                <a:latin typeface="Candara" panose="020E0502030303020204" pitchFamily="34" charset="0"/>
              </a:rPr>
              <a:t>фотонапонских</a:t>
            </a:r>
            <a:r>
              <a:rPr lang="sr-Cyrl-BA" sz="1600" dirty="0">
                <a:latin typeface="Candara" panose="020E0502030303020204" pitchFamily="34" charset="0"/>
              </a:rPr>
              <a:t> система за домаћинства може се пријавити попуњавањем пријаве на </a:t>
            </a:r>
            <a:r>
              <a:rPr lang="sr-Cyrl-BA" sz="1600" b="1" dirty="0">
                <a:latin typeface="Candara" panose="020E0502030303020204" pitchFamily="34" charset="0"/>
              </a:rPr>
              <a:t>45 шалтера, широм Републике Српске, Дирекције за јавно снабдијевање купаца електричне енергије у МХ „ЕРС“ Матичном предузећу </a:t>
            </a:r>
            <a:r>
              <a:rPr lang="sr-Cyrl-BA" sz="1600" b="1" dirty="0" err="1">
                <a:latin typeface="Candara" panose="020E0502030303020204" pitchFamily="34" charset="0"/>
              </a:rPr>
              <a:t>а.д</a:t>
            </a:r>
            <a:r>
              <a:rPr lang="sr-Cyrl-BA" sz="1600" b="1" dirty="0">
                <a:latin typeface="Candara" panose="020E0502030303020204" pitchFamily="34" charset="0"/>
              </a:rPr>
              <a:t>. Требиње</a:t>
            </a:r>
          </a:p>
          <a:p>
            <a:pPr marL="285750" indent="-285750" algn="just">
              <a:buFont typeface="Wingdings" panose="05000000000000000000" pitchFamily="2" charset="2"/>
              <a:buChar char="q"/>
            </a:pPr>
            <a:r>
              <a:rPr lang="sr-Cyrl-BA" sz="1600" dirty="0">
                <a:latin typeface="Candara" panose="020E0502030303020204" pitchFamily="34" charset="0"/>
              </a:rPr>
              <a:t>За уградњу </a:t>
            </a:r>
            <a:r>
              <a:rPr lang="sr-Cyrl-BA" sz="1600" dirty="0" err="1">
                <a:latin typeface="Candara" panose="020E0502030303020204" pitchFamily="34" charset="0"/>
              </a:rPr>
              <a:t>фотонапонског</a:t>
            </a:r>
            <a:r>
              <a:rPr lang="sr-Cyrl-BA" sz="1600" dirty="0">
                <a:latin typeface="Candara" panose="020E0502030303020204" pitchFamily="34" charset="0"/>
              </a:rPr>
              <a:t> система за привреду може се пријавити у </a:t>
            </a:r>
            <a:r>
              <a:rPr lang="sr-Cyrl-BA" sz="1600" b="1" dirty="0">
                <a:latin typeface="Candara" panose="020E0502030303020204" pitchFamily="34" charset="0"/>
              </a:rPr>
              <a:t>канцеларију групе тржишног снабдијевања у Дирекцији за тржишно снабдијевање</a:t>
            </a:r>
          </a:p>
          <a:p>
            <a:pPr marL="285750" indent="-285750" algn="just">
              <a:spcBef>
                <a:spcPts val="600"/>
              </a:spcBef>
              <a:buFont typeface="Wingdings" panose="05000000000000000000" pitchFamily="2" charset="2"/>
              <a:buChar char="q"/>
            </a:pPr>
            <a:r>
              <a:rPr lang="sr-Cyrl-BA" sz="1600" dirty="0">
                <a:latin typeface="Candara" panose="020E0502030303020204" pitchFamily="34" charset="0"/>
              </a:rPr>
              <a:t>Ускоро објављујемо Јавни позив </a:t>
            </a:r>
            <a:r>
              <a:rPr lang="ru-RU" sz="1600" dirty="0">
                <a:latin typeface="Candara" panose="020E0502030303020204" pitchFamily="34" charset="0"/>
              </a:rPr>
              <a:t>за учешће у пројекту „Програм енергетске одрживости за домаћинства и привреду“</a:t>
            </a:r>
            <a:endParaRPr lang="sr-Cyrl-BA" sz="1600" dirty="0">
              <a:latin typeface="Candara" panose="020E0502030303020204" pitchFamily="34" charset="0"/>
            </a:endParaRPr>
          </a:p>
          <a:p>
            <a:pPr marL="285750" indent="-285750">
              <a:spcBef>
                <a:spcPts val="600"/>
              </a:spcBef>
              <a:buFont typeface="Wingdings" panose="05000000000000000000" pitchFamily="2" charset="2"/>
              <a:buChar char="q"/>
            </a:pPr>
            <a:r>
              <a:rPr lang="sr-Cyrl-BA" sz="1600" dirty="0">
                <a:latin typeface="Candara" panose="020E0502030303020204" pitchFamily="34" charset="0"/>
              </a:rPr>
              <a:t>Више информација на </a:t>
            </a:r>
            <a:r>
              <a:rPr lang="sr-Latn-BA" sz="1600" dirty="0">
                <a:latin typeface="Candara" panose="020E0502030303020204" pitchFamily="34" charset="0"/>
                <a:hlinkClick r:id="rId3"/>
              </a:rPr>
              <a:t>www.ers.ba</a:t>
            </a:r>
            <a:endParaRPr lang="sr-Cyrl-BA" sz="1600" dirty="0">
              <a:latin typeface="Candara" panose="020E0502030303020204" pitchFamily="34" charset="0"/>
            </a:endParaRPr>
          </a:p>
        </p:txBody>
      </p:sp>
      <p:pic>
        <p:nvPicPr>
          <p:cNvPr id="2" name="Picture 1">
            <a:extLst>
              <a:ext uri="{FF2B5EF4-FFF2-40B4-BE49-F238E27FC236}">
                <a16:creationId xmlns:a16="http://schemas.microsoft.com/office/drawing/2014/main" id="{84EC9993-5804-4EF8-9008-D7249FAC6D5F}"/>
              </a:ext>
            </a:extLst>
          </p:cNvPr>
          <p:cNvPicPr>
            <a:picLocks noChangeAspect="1"/>
          </p:cNvPicPr>
          <p:nvPr/>
        </p:nvPicPr>
        <p:blipFill>
          <a:blip r:embed="rId4"/>
          <a:stretch>
            <a:fillRect/>
          </a:stretch>
        </p:blipFill>
        <p:spPr>
          <a:xfrm>
            <a:off x="10219596" y="4686273"/>
            <a:ext cx="1044265" cy="1445188"/>
          </a:xfrm>
          <a:prstGeom prst="rect">
            <a:avLst/>
          </a:prstGeom>
        </p:spPr>
      </p:pic>
    </p:spTree>
    <p:extLst>
      <p:ext uri="{BB962C8B-B14F-4D97-AF65-F5344CB8AC3E}">
        <p14:creationId xmlns:p14="http://schemas.microsoft.com/office/powerpoint/2010/main" val="247409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115B98-C62B-4D59-BBAC-96F8DC628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911" y="1051665"/>
            <a:ext cx="1021389" cy="563672"/>
          </a:xfrm>
          <a:prstGeom prst="rect">
            <a:avLst/>
          </a:prstGeom>
        </p:spPr>
      </p:pic>
      <p:pic>
        <p:nvPicPr>
          <p:cNvPr id="16" name="Picture 15">
            <a:extLst>
              <a:ext uri="{FF2B5EF4-FFF2-40B4-BE49-F238E27FC236}">
                <a16:creationId xmlns:a16="http://schemas.microsoft.com/office/drawing/2014/main" id="{7448391B-E723-44BF-8EED-F1F5376FBB66}"/>
              </a:ext>
            </a:extLst>
          </p:cNvPr>
          <p:cNvPicPr>
            <a:picLocks noChangeAspect="1"/>
          </p:cNvPicPr>
          <p:nvPr/>
        </p:nvPicPr>
        <p:blipFill>
          <a:blip r:embed="rId3"/>
          <a:stretch>
            <a:fillRect/>
          </a:stretch>
        </p:blipFill>
        <p:spPr>
          <a:xfrm>
            <a:off x="1317399" y="1996526"/>
            <a:ext cx="1068412" cy="408414"/>
          </a:xfrm>
          <a:prstGeom prst="rect">
            <a:avLst/>
          </a:prstGeom>
        </p:spPr>
      </p:pic>
      <p:sp>
        <p:nvSpPr>
          <p:cNvPr id="17" name="TextBox 16">
            <a:extLst>
              <a:ext uri="{FF2B5EF4-FFF2-40B4-BE49-F238E27FC236}">
                <a16:creationId xmlns:a16="http://schemas.microsoft.com/office/drawing/2014/main" id="{F1E650E8-B5C3-414D-AE85-E0389CAA6251}"/>
              </a:ext>
            </a:extLst>
          </p:cNvPr>
          <p:cNvSpPr txBox="1"/>
          <p:nvPr/>
        </p:nvSpPr>
        <p:spPr>
          <a:xfrm>
            <a:off x="2537484" y="1150534"/>
            <a:ext cx="3101316" cy="600164"/>
          </a:xfrm>
          <a:prstGeom prst="rect">
            <a:avLst/>
          </a:prstGeom>
          <a:noFill/>
        </p:spPr>
        <p:txBody>
          <a:bodyPr wrap="square" rtlCol="0">
            <a:spAutoFit/>
          </a:bodyPr>
          <a:lstStyle/>
          <a:p>
            <a:pPr algn="just"/>
            <a:r>
              <a:rPr lang="sr-Cyrl-BA" sz="1100" b="1" dirty="0">
                <a:latin typeface="Candara" panose="020E0502030303020204" pitchFamily="34" charset="0"/>
              </a:rPr>
              <a:t>Крајњи купац </a:t>
            </a:r>
            <a:r>
              <a:rPr lang="sr-Cyrl-BA" sz="1100" dirty="0">
                <a:latin typeface="Candara" panose="020E0502030303020204" pitchFamily="34" charset="0"/>
              </a:rPr>
              <a:t>са МХ ЕРС МП закључује Уговор о регулисању међусобних односа за изградњу и коришћење </a:t>
            </a:r>
            <a:r>
              <a:rPr lang="sr-Cyrl-BA" sz="1100" dirty="0" err="1">
                <a:latin typeface="Candara" panose="020E0502030303020204" pitchFamily="34" charset="0"/>
              </a:rPr>
              <a:t>фотонапонских</a:t>
            </a:r>
            <a:r>
              <a:rPr lang="sr-Cyrl-BA" sz="1100" dirty="0">
                <a:latin typeface="Candara" panose="020E0502030303020204" pitchFamily="34" charset="0"/>
              </a:rPr>
              <a:t> постројења</a:t>
            </a:r>
            <a:endParaRPr lang="en-US" sz="1100" dirty="0">
              <a:latin typeface="Candara" panose="020E0502030303020204" pitchFamily="34" charset="0"/>
            </a:endParaRPr>
          </a:p>
        </p:txBody>
      </p:sp>
      <p:sp>
        <p:nvSpPr>
          <p:cNvPr id="19" name="TextBox 18">
            <a:extLst>
              <a:ext uri="{FF2B5EF4-FFF2-40B4-BE49-F238E27FC236}">
                <a16:creationId xmlns:a16="http://schemas.microsoft.com/office/drawing/2014/main" id="{62F78B46-5CE5-4D5C-908E-BFEB1A1011ED}"/>
              </a:ext>
            </a:extLst>
          </p:cNvPr>
          <p:cNvSpPr txBox="1"/>
          <p:nvPr/>
        </p:nvSpPr>
        <p:spPr>
          <a:xfrm>
            <a:off x="2537484" y="1848089"/>
            <a:ext cx="3101316" cy="600164"/>
          </a:xfrm>
          <a:prstGeom prst="rect">
            <a:avLst/>
          </a:prstGeom>
          <a:noFill/>
        </p:spPr>
        <p:txBody>
          <a:bodyPr wrap="square" rtlCol="0">
            <a:spAutoFit/>
          </a:bodyPr>
          <a:lstStyle/>
          <a:p>
            <a:pPr algn="just"/>
            <a:r>
              <a:rPr lang="sr-Cyrl-BA" sz="1100" dirty="0">
                <a:latin typeface="Candara" panose="020E0502030303020204" pitchFamily="34" charset="0"/>
              </a:rPr>
              <a:t>МХ ЕРС МП у име крајњег купца обезбјеђује Електроенергетску сагласност и Уговор о прикључењу</a:t>
            </a:r>
            <a:endParaRPr lang="en-US" sz="1100" dirty="0">
              <a:latin typeface="Candara" panose="020E0502030303020204" pitchFamily="34" charset="0"/>
            </a:endParaRPr>
          </a:p>
        </p:txBody>
      </p:sp>
      <p:pic>
        <p:nvPicPr>
          <p:cNvPr id="23" name="Picture 22">
            <a:extLst>
              <a:ext uri="{FF2B5EF4-FFF2-40B4-BE49-F238E27FC236}">
                <a16:creationId xmlns:a16="http://schemas.microsoft.com/office/drawing/2014/main" id="{E3B2A9BE-DE66-431D-8A41-5379B1257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911" y="2776743"/>
            <a:ext cx="994345" cy="519865"/>
          </a:xfrm>
          <a:prstGeom prst="rect">
            <a:avLst/>
          </a:prstGeom>
        </p:spPr>
      </p:pic>
      <p:sp>
        <p:nvSpPr>
          <p:cNvPr id="24" name="TextBox 23">
            <a:extLst>
              <a:ext uri="{FF2B5EF4-FFF2-40B4-BE49-F238E27FC236}">
                <a16:creationId xmlns:a16="http://schemas.microsoft.com/office/drawing/2014/main" id="{18CA8391-6D1F-443D-87DE-53FC5E38DD68}"/>
              </a:ext>
            </a:extLst>
          </p:cNvPr>
          <p:cNvSpPr txBox="1"/>
          <p:nvPr/>
        </p:nvSpPr>
        <p:spPr>
          <a:xfrm>
            <a:off x="2537483" y="2889469"/>
            <a:ext cx="3099769" cy="430887"/>
          </a:xfrm>
          <a:prstGeom prst="rect">
            <a:avLst/>
          </a:prstGeom>
          <a:noFill/>
        </p:spPr>
        <p:txBody>
          <a:bodyPr wrap="square" rtlCol="0">
            <a:spAutoFit/>
          </a:bodyPr>
          <a:lstStyle/>
          <a:p>
            <a:pPr algn="just"/>
            <a:r>
              <a:rPr lang="sr-Cyrl-BA" sz="1100" dirty="0">
                <a:latin typeface="Candara" panose="020E0502030303020204" pitchFamily="34" charset="0"/>
              </a:rPr>
              <a:t>МХ ЕРС МП ангажује инвеститоре за постављање соларног постројења</a:t>
            </a:r>
            <a:endParaRPr lang="en-US" sz="1100" dirty="0">
              <a:latin typeface="Candara" panose="020E0502030303020204" pitchFamily="34" charset="0"/>
            </a:endParaRPr>
          </a:p>
        </p:txBody>
      </p:sp>
      <p:sp>
        <p:nvSpPr>
          <p:cNvPr id="2" name="TextBox 1">
            <a:extLst>
              <a:ext uri="{FF2B5EF4-FFF2-40B4-BE49-F238E27FC236}">
                <a16:creationId xmlns:a16="http://schemas.microsoft.com/office/drawing/2014/main" id="{19127090-16AB-4C72-ADBF-86DEB0444C4E}"/>
              </a:ext>
            </a:extLst>
          </p:cNvPr>
          <p:cNvSpPr txBox="1"/>
          <p:nvPr/>
        </p:nvSpPr>
        <p:spPr>
          <a:xfrm>
            <a:off x="2537484" y="3505200"/>
            <a:ext cx="3099768" cy="600164"/>
          </a:xfrm>
          <a:prstGeom prst="rect">
            <a:avLst/>
          </a:prstGeom>
          <a:noFill/>
        </p:spPr>
        <p:txBody>
          <a:bodyPr wrap="square" rtlCol="0">
            <a:spAutoFit/>
          </a:bodyPr>
          <a:lstStyle>
            <a:defPPr>
              <a:defRPr lang="en-US"/>
            </a:defPPr>
            <a:lvl1pPr>
              <a:defRPr sz="1050">
                <a:latin typeface="Candara" panose="020E0502030303020204" pitchFamily="34" charset="0"/>
              </a:defRPr>
            </a:lvl1pPr>
          </a:lstStyle>
          <a:p>
            <a:pPr algn="just"/>
            <a:r>
              <a:rPr lang="sr-Cyrl-BA" sz="1100" dirty="0"/>
              <a:t>Након завршетка радова, МХ ЕРС МП организује прилагођавање мјерног мјеста од стране оператора дистрибутивног система</a:t>
            </a:r>
            <a:endParaRPr lang="en-US" sz="1100" dirty="0"/>
          </a:p>
        </p:txBody>
      </p:sp>
      <p:cxnSp>
        <p:nvCxnSpPr>
          <p:cNvPr id="4" name="Straight Connector 3">
            <a:extLst>
              <a:ext uri="{FF2B5EF4-FFF2-40B4-BE49-F238E27FC236}">
                <a16:creationId xmlns:a16="http://schemas.microsoft.com/office/drawing/2014/main" id="{260BDF5D-4973-4F0D-9FC5-462498DCAEAD}"/>
              </a:ext>
            </a:extLst>
          </p:cNvPr>
          <p:cNvCxnSpPr/>
          <p:nvPr/>
        </p:nvCxnSpPr>
        <p:spPr>
          <a:xfrm>
            <a:off x="1143000" y="1737360"/>
            <a:ext cx="5349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94860C-A6E5-45ED-8BE2-8368CA29174E}"/>
              </a:ext>
            </a:extLst>
          </p:cNvPr>
          <p:cNvCxnSpPr/>
          <p:nvPr/>
        </p:nvCxnSpPr>
        <p:spPr>
          <a:xfrm>
            <a:off x="1143000" y="2621280"/>
            <a:ext cx="5349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910A6B-5FB4-4242-B3A5-A2D1792D1CC8}"/>
              </a:ext>
            </a:extLst>
          </p:cNvPr>
          <p:cNvCxnSpPr/>
          <p:nvPr/>
        </p:nvCxnSpPr>
        <p:spPr>
          <a:xfrm>
            <a:off x="1143000" y="3429000"/>
            <a:ext cx="534924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B712384-532D-47FC-B83F-E924F47DF506}"/>
              </a:ext>
            </a:extLst>
          </p:cNvPr>
          <p:cNvSpPr txBox="1"/>
          <p:nvPr/>
        </p:nvSpPr>
        <p:spPr>
          <a:xfrm>
            <a:off x="0" y="366312"/>
            <a:ext cx="12192000" cy="400110"/>
          </a:xfrm>
          <a:prstGeom prst="rect">
            <a:avLst/>
          </a:prstGeom>
          <a:noFill/>
        </p:spPr>
        <p:txBody>
          <a:bodyPr wrap="square" rtlCol="0">
            <a:spAutoFit/>
          </a:bodyPr>
          <a:lstStyle/>
          <a:p>
            <a:pPr algn="ctr"/>
            <a:r>
              <a:rPr lang="sr-Cyrl-BA" sz="2000" b="1" dirty="0">
                <a:latin typeface="Candara" panose="020E0502030303020204" pitchFamily="34" charset="0"/>
              </a:rPr>
              <a:t>Поступак инсталације</a:t>
            </a:r>
            <a:endParaRPr lang="en-US" sz="2000" b="1" dirty="0">
              <a:latin typeface="Candara" panose="020E0502030303020204" pitchFamily="34" charset="0"/>
            </a:endParaRPr>
          </a:p>
        </p:txBody>
      </p:sp>
      <p:pic>
        <p:nvPicPr>
          <p:cNvPr id="6" name="Picture 5">
            <a:extLst>
              <a:ext uri="{FF2B5EF4-FFF2-40B4-BE49-F238E27FC236}">
                <a16:creationId xmlns:a16="http://schemas.microsoft.com/office/drawing/2014/main" id="{B0BC6C39-6F27-4B7B-890E-6801E14B86D6}"/>
              </a:ext>
            </a:extLst>
          </p:cNvPr>
          <p:cNvPicPr>
            <a:picLocks noChangeAspect="1"/>
          </p:cNvPicPr>
          <p:nvPr/>
        </p:nvPicPr>
        <p:blipFill>
          <a:blip r:embed="rId5"/>
          <a:stretch>
            <a:fillRect/>
          </a:stretch>
        </p:blipFill>
        <p:spPr>
          <a:xfrm>
            <a:off x="5795962" y="1040370"/>
            <a:ext cx="600075" cy="628650"/>
          </a:xfrm>
          <a:prstGeom prst="rect">
            <a:avLst/>
          </a:prstGeom>
        </p:spPr>
      </p:pic>
      <p:pic>
        <p:nvPicPr>
          <p:cNvPr id="7" name="Picture 6">
            <a:extLst>
              <a:ext uri="{FF2B5EF4-FFF2-40B4-BE49-F238E27FC236}">
                <a16:creationId xmlns:a16="http://schemas.microsoft.com/office/drawing/2014/main" id="{4863298A-5ACE-405F-BAB1-5E6706D7D7CC}"/>
              </a:ext>
            </a:extLst>
          </p:cNvPr>
          <p:cNvPicPr>
            <a:picLocks noChangeAspect="1"/>
          </p:cNvPicPr>
          <p:nvPr/>
        </p:nvPicPr>
        <p:blipFill>
          <a:blip r:embed="rId6"/>
          <a:stretch>
            <a:fillRect/>
          </a:stretch>
        </p:blipFill>
        <p:spPr>
          <a:xfrm>
            <a:off x="1636299" y="3620492"/>
            <a:ext cx="332914" cy="483835"/>
          </a:xfrm>
          <a:prstGeom prst="rect">
            <a:avLst/>
          </a:prstGeom>
        </p:spPr>
      </p:pic>
      <p:cxnSp>
        <p:nvCxnSpPr>
          <p:cNvPr id="22" name="Straight Connector 21">
            <a:extLst>
              <a:ext uri="{FF2B5EF4-FFF2-40B4-BE49-F238E27FC236}">
                <a16:creationId xmlns:a16="http://schemas.microsoft.com/office/drawing/2014/main" id="{CD8CDFF3-6A33-484B-98AF-51359FCD5777}"/>
              </a:ext>
            </a:extLst>
          </p:cNvPr>
          <p:cNvCxnSpPr/>
          <p:nvPr/>
        </p:nvCxnSpPr>
        <p:spPr>
          <a:xfrm>
            <a:off x="1143000" y="4247066"/>
            <a:ext cx="534924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6C10F143-9B97-45C2-99E7-0C4028CE98F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362508" y="2595731"/>
            <a:ext cx="1318123" cy="960582"/>
          </a:xfrm>
          <a:prstGeom prst="rect">
            <a:avLst/>
          </a:prstGeom>
        </p:spPr>
      </p:pic>
      <p:sp>
        <p:nvSpPr>
          <p:cNvPr id="10" name="TextBox 9">
            <a:extLst>
              <a:ext uri="{FF2B5EF4-FFF2-40B4-BE49-F238E27FC236}">
                <a16:creationId xmlns:a16="http://schemas.microsoft.com/office/drawing/2014/main" id="{DE3A127D-8E96-462D-B9A4-ACAC0D087842}"/>
              </a:ext>
            </a:extLst>
          </p:cNvPr>
          <p:cNvSpPr txBox="1"/>
          <p:nvPr/>
        </p:nvSpPr>
        <p:spPr>
          <a:xfrm>
            <a:off x="8416141" y="1251777"/>
            <a:ext cx="1946367" cy="369332"/>
          </a:xfrm>
          <a:prstGeom prst="rect">
            <a:avLst/>
          </a:prstGeom>
          <a:noFill/>
        </p:spPr>
        <p:txBody>
          <a:bodyPr wrap="none" rtlCol="0">
            <a:spAutoFit/>
          </a:bodyPr>
          <a:lstStyle/>
          <a:p>
            <a:r>
              <a:rPr lang="sr-Cyrl-BA" b="1" dirty="0">
                <a:latin typeface="Candara" panose="020E0502030303020204" pitchFamily="34" charset="0"/>
              </a:rPr>
              <a:t>задовољан купац</a:t>
            </a:r>
            <a:endParaRPr lang="en-US" b="1" dirty="0">
              <a:latin typeface="Candara" panose="020E0502030303020204" pitchFamily="34" charset="0"/>
            </a:endParaRPr>
          </a:p>
        </p:txBody>
      </p:sp>
      <p:pic>
        <p:nvPicPr>
          <p:cNvPr id="12" name="Picture 11">
            <a:extLst>
              <a:ext uri="{FF2B5EF4-FFF2-40B4-BE49-F238E27FC236}">
                <a16:creationId xmlns:a16="http://schemas.microsoft.com/office/drawing/2014/main" id="{30E50AA4-9278-4C93-AA2A-614CC5C6806E}"/>
              </a:ext>
            </a:extLst>
          </p:cNvPr>
          <p:cNvPicPr>
            <a:picLocks noChangeAspect="1"/>
          </p:cNvPicPr>
          <p:nvPr/>
        </p:nvPicPr>
        <p:blipFill>
          <a:blip r:embed="rId8"/>
          <a:stretch>
            <a:fillRect/>
          </a:stretch>
        </p:blipFill>
        <p:spPr>
          <a:xfrm>
            <a:off x="7060511" y="1669020"/>
            <a:ext cx="3301997" cy="1974561"/>
          </a:xfrm>
          <a:prstGeom prst="rect">
            <a:avLst/>
          </a:prstGeom>
        </p:spPr>
      </p:pic>
      <p:pic>
        <p:nvPicPr>
          <p:cNvPr id="29" name="Picture 28">
            <a:extLst>
              <a:ext uri="{FF2B5EF4-FFF2-40B4-BE49-F238E27FC236}">
                <a16:creationId xmlns:a16="http://schemas.microsoft.com/office/drawing/2014/main" id="{9CBC6314-C33D-4175-A6A4-E7903A80DB18}"/>
              </a:ext>
            </a:extLst>
          </p:cNvPr>
          <p:cNvPicPr>
            <a:picLocks noChangeAspect="1"/>
          </p:cNvPicPr>
          <p:nvPr/>
        </p:nvPicPr>
        <p:blipFill>
          <a:blip r:embed="rId5"/>
          <a:stretch>
            <a:fillRect/>
          </a:stretch>
        </p:blipFill>
        <p:spPr>
          <a:xfrm>
            <a:off x="1502718" y="4342451"/>
            <a:ext cx="600075" cy="628650"/>
          </a:xfrm>
          <a:prstGeom prst="rect">
            <a:avLst/>
          </a:prstGeom>
        </p:spPr>
      </p:pic>
      <p:cxnSp>
        <p:nvCxnSpPr>
          <p:cNvPr id="31" name="Straight Connector 30">
            <a:extLst>
              <a:ext uri="{FF2B5EF4-FFF2-40B4-BE49-F238E27FC236}">
                <a16:creationId xmlns:a16="http://schemas.microsoft.com/office/drawing/2014/main" id="{B8A2EF87-D6FF-4D4E-86E0-674E38800B1F}"/>
              </a:ext>
            </a:extLst>
          </p:cNvPr>
          <p:cNvCxnSpPr/>
          <p:nvPr/>
        </p:nvCxnSpPr>
        <p:spPr>
          <a:xfrm>
            <a:off x="1143000" y="5066216"/>
            <a:ext cx="534924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2DFB098-032C-4C09-823E-4D601B1A95AB}"/>
              </a:ext>
            </a:extLst>
          </p:cNvPr>
          <p:cNvSpPr txBox="1"/>
          <p:nvPr/>
        </p:nvSpPr>
        <p:spPr>
          <a:xfrm>
            <a:off x="2532064" y="4437399"/>
            <a:ext cx="3105188" cy="430887"/>
          </a:xfrm>
          <a:prstGeom prst="rect">
            <a:avLst/>
          </a:prstGeom>
          <a:noFill/>
        </p:spPr>
        <p:txBody>
          <a:bodyPr wrap="square" rtlCol="0">
            <a:spAutoFit/>
          </a:bodyPr>
          <a:lstStyle/>
          <a:p>
            <a:pPr algn="just"/>
            <a:r>
              <a:rPr lang="sr-Cyrl-BA" sz="1100" dirty="0">
                <a:latin typeface="Candara" panose="020E0502030303020204" pitchFamily="34" charset="0"/>
              </a:rPr>
              <a:t>Крајњи купац закључује Уговор о снабдијевању са МХ ЕРС МП као снабдјевачем </a:t>
            </a:r>
            <a:endParaRPr lang="en-US" sz="1100" dirty="0">
              <a:latin typeface="Candara" panose="020E0502030303020204" pitchFamily="34" charset="0"/>
            </a:endParaRPr>
          </a:p>
        </p:txBody>
      </p:sp>
      <p:pic>
        <p:nvPicPr>
          <p:cNvPr id="27" name="Picture 26">
            <a:extLst>
              <a:ext uri="{FF2B5EF4-FFF2-40B4-BE49-F238E27FC236}">
                <a16:creationId xmlns:a16="http://schemas.microsoft.com/office/drawing/2014/main" id="{4155BFCC-B981-472A-9DE3-1C25BFD201E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438886" y="5425471"/>
            <a:ext cx="727738" cy="729558"/>
          </a:xfrm>
          <a:prstGeom prst="rect">
            <a:avLst/>
          </a:prstGeom>
        </p:spPr>
      </p:pic>
      <p:sp>
        <p:nvSpPr>
          <p:cNvPr id="33" name="TextBox 32">
            <a:extLst>
              <a:ext uri="{FF2B5EF4-FFF2-40B4-BE49-F238E27FC236}">
                <a16:creationId xmlns:a16="http://schemas.microsoft.com/office/drawing/2014/main" id="{2BCB3E34-5D7D-48C4-B3CC-8592B9BBE2A1}"/>
              </a:ext>
            </a:extLst>
          </p:cNvPr>
          <p:cNvSpPr txBox="1"/>
          <p:nvPr/>
        </p:nvSpPr>
        <p:spPr>
          <a:xfrm>
            <a:off x="2532064" y="5241159"/>
            <a:ext cx="3105188" cy="1277273"/>
          </a:xfrm>
          <a:prstGeom prst="rect">
            <a:avLst/>
          </a:prstGeom>
          <a:noFill/>
        </p:spPr>
        <p:txBody>
          <a:bodyPr wrap="square" rtlCol="0">
            <a:spAutoFit/>
          </a:bodyPr>
          <a:lstStyle/>
          <a:p>
            <a:pPr algn="just"/>
            <a:r>
              <a:rPr lang="sr-Cyrl-BA" sz="1100" dirty="0">
                <a:latin typeface="Candara" panose="020E0502030303020204" pitchFamily="34" charset="0"/>
              </a:rPr>
              <a:t>МХ ЕРС МП организује прикључење </a:t>
            </a:r>
            <a:r>
              <a:rPr lang="sr-Cyrl-BA" sz="1100" dirty="0" err="1">
                <a:latin typeface="Candara" panose="020E0502030303020204" pitchFamily="34" charset="0"/>
              </a:rPr>
              <a:t>фотонапонског</a:t>
            </a:r>
            <a:r>
              <a:rPr lang="sr-Cyrl-BA" sz="1100" dirty="0">
                <a:latin typeface="Candara" panose="020E0502030303020204" pitchFamily="34" charset="0"/>
              </a:rPr>
              <a:t> система на </a:t>
            </a:r>
            <a:r>
              <a:rPr lang="sr-Cyrl-BA" sz="1100" dirty="0" err="1">
                <a:latin typeface="Candara" panose="020E0502030303020204" pitchFamily="34" charset="0"/>
              </a:rPr>
              <a:t>електродистрибутивну</a:t>
            </a:r>
            <a:r>
              <a:rPr lang="sr-Cyrl-BA" sz="1100" dirty="0">
                <a:latin typeface="Candara" panose="020E0502030303020204" pitchFamily="34" charset="0"/>
              </a:rPr>
              <a:t> мрежу уз присуство оператора дистрибутивног система</a:t>
            </a:r>
            <a:r>
              <a:rPr lang="sr-Latn-BA" sz="1100" dirty="0">
                <a:latin typeface="Candara" panose="020E0502030303020204" pitchFamily="34" charset="0"/>
              </a:rPr>
              <a:t>,</a:t>
            </a:r>
            <a:r>
              <a:rPr lang="sr-Cyrl-BA" sz="1100" dirty="0">
                <a:latin typeface="Candara" panose="020E0502030303020204" pitchFamily="34" charset="0"/>
              </a:rPr>
              <a:t> извођача радова и </a:t>
            </a:r>
            <a:r>
              <a:rPr lang="sr-Cyrl-BA" sz="1100" dirty="0" err="1">
                <a:latin typeface="Candara" panose="020E0502030303020204" pitchFamily="34" charset="0"/>
              </a:rPr>
              <a:t>обезбијеђене</a:t>
            </a:r>
            <a:r>
              <a:rPr lang="sr-Cyrl-BA" sz="1100" dirty="0">
                <a:latin typeface="Candara" panose="020E0502030303020204" pitchFamily="34" charset="0"/>
              </a:rPr>
              <a:t> потврде да су радови изведени у складу са техничким условима за прикључење.</a:t>
            </a:r>
            <a:endParaRPr lang="en-US" sz="1100" dirty="0">
              <a:latin typeface="Candara" panose="020E0502030303020204" pitchFamily="34" charset="0"/>
            </a:endParaRPr>
          </a:p>
        </p:txBody>
      </p:sp>
      <p:pic>
        <p:nvPicPr>
          <p:cNvPr id="35" name="Picture 34">
            <a:extLst>
              <a:ext uri="{FF2B5EF4-FFF2-40B4-BE49-F238E27FC236}">
                <a16:creationId xmlns:a16="http://schemas.microsoft.com/office/drawing/2014/main" id="{360A4F7C-3735-4E22-B6F6-DA23B81D37C3}"/>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flipH="1">
            <a:off x="5824142" y="2758456"/>
            <a:ext cx="543714" cy="543714"/>
          </a:xfrm>
          <a:prstGeom prst="rect">
            <a:avLst/>
          </a:prstGeom>
        </p:spPr>
      </p:pic>
      <p:sp>
        <p:nvSpPr>
          <p:cNvPr id="14" name="TextBox 13">
            <a:extLst>
              <a:ext uri="{FF2B5EF4-FFF2-40B4-BE49-F238E27FC236}">
                <a16:creationId xmlns:a16="http://schemas.microsoft.com/office/drawing/2014/main" id="{1A7E26E6-202B-41C5-B050-554888A2FBB8}"/>
              </a:ext>
            </a:extLst>
          </p:cNvPr>
          <p:cNvSpPr txBox="1"/>
          <p:nvPr/>
        </p:nvSpPr>
        <p:spPr>
          <a:xfrm>
            <a:off x="8033824" y="3983267"/>
            <a:ext cx="2710999" cy="369332"/>
          </a:xfrm>
          <a:prstGeom prst="rect">
            <a:avLst/>
          </a:prstGeom>
          <a:noFill/>
        </p:spPr>
        <p:txBody>
          <a:bodyPr wrap="none" rtlCol="0">
            <a:spAutoFit/>
          </a:bodyPr>
          <a:lstStyle>
            <a:defPPr>
              <a:defRPr lang="en-US"/>
            </a:defPPr>
            <a:lvl1pPr>
              <a:defRPr b="1">
                <a:latin typeface="Candara" panose="020E0502030303020204" pitchFamily="34" charset="0"/>
              </a:defRPr>
            </a:lvl1pPr>
          </a:lstStyle>
          <a:p>
            <a:r>
              <a:rPr lang="sr-Cyrl-BA" dirty="0"/>
              <a:t>здрава животна средина</a:t>
            </a:r>
            <a:endParaRPr lang="en-US" dirty="0"/>
          </a:p>
        </p:txBody>
      </p:sp>
      <p:pic>
        <p:nvPicPr>
          <p:cNvPr id="8" name="Picture 7">
            <a:extLst>
              <a:ext uri="{FF2B5EF4-FFF2-40B4-BE49-F238E27FC236}">
                <a16:creationId xmlns:a16="http://schemas.microsoft.com/office/drawing/2014/main" id="{4098301C-87DC-40B9-B36B-8C8AF96C880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338830" y="4437399"/>
            <a:ext cx="2100985" cy="1746720"/>
          </a:xfrm>
          <a:prstGeom prst="rect">
            <a:avLst/>
          </a:prstGeom>
        </p:spPr>
      </p:pic>
    </p:spTree>
    <p:extLst>
      <p:ext uri="{BB962C8B-B14F-4D97-AF65-F5344CB8AC3E}">
        <p14:creationId xmlns:p14="http://schemas.microsoft.com/office/powerpoint/2010/main" val="193576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B1CA45-5D2B-4FEC-8AFE-B13AFF1C6DC9}"/>
              </a:ext>
            </a:extLst>
          </p:cNvPr>
          <p:cNvSpPr txBox="1"/>
          <p:nvPr/>
        </p:nvSpPr>
        <p:spPr>
          <a:xfrm>
            <a:off x="807891" y="525687"/>
            <a:ext cx="8927059" cy="400110"/>
          </a:xfrm>
          <a:prstGeom prst="rect">
            <a:avLst/>
          </a:prstGeom>
          <a:noFill/>
        </p:spPr>
        <p:txBody>
          <a:bodyPr wrap="none" rtlCol="0">
            <a:spAutoFit/>
          </a:bodyPr>
          <a:lstStyle/>
          <a:p>
            <a:r>
              <a:rPr lang="sr-Cyrl-BA" sz="2000" b="1" dirty="0" err="1">
                <a:latin typeface="Candara" panose="020E0502030303020204" pitchFamily="34" charset="0"/>
              </a:rPr>
              <a:t>Фотонапонски</a:t>
            </a:r>
            <a:r>
              <a:rPr lang="sr-Cyrl-BA" sz="2000" b="1" dirty="0">
                <a:latin typeface="Candara" panose="020E0502030303020204" pitchFamily="34" charset="0"/>
              </a:rPr>
              <a:t> системи које нуди МХ „ЕРС“ Матично предузеће </a:t>
            </a:r>
            <a:r>
              <a:rPr lang="sr-Cyrl-BA" sz="2000" b="1" dirty="0" err="1">
                <a:latin typeface="Candara" panose="020E0502030303020204" pitchFamily="34" charset="0"/>
              </a:rPr>
              <a:t>а.д</a:t>
            </a:r>
            <a:r>
              <a:rPr lang="sr-Cyrl-BA" sz="2000" b="1" dirty="0">
                <a:latin typeface="Candara" panose="020E0502030303020204" pitchFamily="34" charset="0"/>
              </a:rPr>
              <a:t>. Требиње</a:t>
            </a:r>
          </a:p>
        </p:txBody>
      </p:sp>
      <p:pic>
        <p:nvPicPr>
          <p:cNvPr id="12" name="Picture 11">
            <a:extLst>
              <a:ext uri="{FF2B5EF4-FFF2-40B4-BE49-F238E27FC236}">
                <a16:creationId xmlns:a16="http://schemas.microsoft.com/office/drawing/2014/main" id="{880D88C0-C782-4A43-AAE2-4C4E6D86C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2772" y="809040"/>
            <a:ext cx="3305400" cy="3740727"/>
          </a:xfrm>
          <a:prstGeom prst="rect">
            <a:avLst/>
          </a:prstGeom>
        </p:spPr>
      </p:pic>
      <p:sp>
        <p:nvSpPr>
          <p:cNvPr id="2" name="TextBox 1">
            <a:extLst>
              <a:ext uri="{FF2B5EF4-FFF2-40B4-BE49-F238E27FC236}">
                <a16:creationId xmlns:a16="http://schemas.microsoft.com/office/drawing/2014/main" id="{6D118851-B987-4ADD-997E-356665C48301}"/>
              </a:ext>
            </a:extLst>
          </p:cNvPr>
          <p:cNvSpPr txBox="1"/>
          <p:nvPr/>
        </p:nvSpPr>
        <p:spPr>
          <a:xfrm>
            <a:off x="1271548" y="1602998"/>
            <a:ext cx="6870792" cy="1508105"/>
          </a:xfrm>
          <a:prstGeom prst="rect">
            <a:avLst/>
          </a:prstGeom>
          <a:noFill/>
        </p:spPr>
        <p:txBody>
          <a:bodyPr wrap="none" rtlCol="0">
            <a:spAutoFit/>
          </a:bodyPr>
          <a:lstStyle/>
          <a:p>
            <a:pPr>
              <a:spcAft>
                <a:spcPts val="1200"/>
              </a:spcAft>
            </a:pPr>
            <a:r>
              <a:rPr lang="sr-Cyrl-BA" sz="2400" b="1" dirty="0">
                <a:latin typeface="Candara" panose="020E0502030303020204" pitchFamily="34" charset="0"/>
              </a:rPr>
              <a:t>Јавним позивом МХ ЕРС МП нудиће:</a:t>
            </a:r>
          </a:p>
          <a:p>
            <a:pPr marL="285750" indent="-285750">
              <a:spcAft>
                <a:spcPts val="1200"/>
              </a:spcAft>
              <a:buFont typeface="Wingdings" panose="05000000000000000000" pitchFamily="2" charset="2"/>
              <a:buChar char="Ø"/>
            </a:pPr>
            <a:r>
              <a:rPr lang="sr-Cyrl-BA" sz="2400" b="1" dirty="0">
                <a:latin typeface="Candara" panose="020E0502030303020204" pitchFamily="34" charset="0"/>
              </a:rPr>
              <a:t>50.000 </a:t>
            </a:r>
            <a:r>
              <a:rPr lang="sr-Cyrl-BA" sz="2400" dirty="0" err="1">
                <a:latin typeface="Candara" panose="020E0502030303020204" pitchFamily="34" charset="0"/>
              </a:rPr>
              <a:t>фотонапонских</a:t>
            </a:r>
            <a:r>
              <a:rPr lang="sr-Cyrl-BA" sz="2400" dirty="0">
                <a:latin typeface="Candara" panose="020E0502030303020204" pitchFamily="34" charset="0"/>
              </a:rPr>
              <a:t> система за домаћинства</a:t>
            </a:r>
          </a:p>
          <a:p>
            <a:pPr marL="285750" indent="-285750">
              <a:buFont typeface="Wingdings" panose="05000000000000000000" pitchFamily="2" charset="2"/>
              <a:buChar char="Ø"/>
            </a:pPr>
            <a:r>
              <a:rPr lang="sr-Cyrl-BA" sz="2400" b="1" dirty="0">
                <a:latin typeface="Candara" panose="020E0502030303020204" pitchFamily="34" charset="0"/>
              </a:rPr>
              <a:t>500</a:t>
            </a:r>
            <a:r>
              <a:rPr lang="sr-Cyrl-BA" sz="2400" dirty="0">
                <a:latin typeface="Candara" panose="020E0502030303020204" pitchFamily="34" charset="0"/>
              </a:rPr>
              <a:t> </a:t>
            </a:r>
            <a:r>
              <a:rPr lang="sr-Cyrl-BA" sz="2400" dirty="0" err="1">
                <a:latin typeface="Candara" panose="020E0502030303020204" pitchFamily="34" charset="0"/>
              </a:rPr>
              <a:t>фотонапонских</a:t>
            </a:r>
            <a:r>
              <a:rPr lang="sr-Cyrl-BA" sz="2400" dirty="0">
                <a:latin typeface="Candara" panose="020E0502030303020204" pitchFamily="34" charset="0"/>
              </a:rPr>
              <a:t> система за привреду</a:t>
            </a:r>
            <a:endParaRPr lang="en-US" sz="2400" dirty="0">
              <a:latin typeface="Candara" panose="020E0502030303020204" pitchFamily="34" charset="0"/>
            </a:endParaRPr>
          </a:p>
        </p:txBody>
      </p:sp>
      <p:pic>
        <p:nvPicPr>
          <p:cNvPr id="3" name="Picture 2">
            <a:extLst>
              <a:ext uri="{FF2B5EF4-FFF2-40B4-BE49-F238E27FC236}">
                <a16:creationId xmlns:a16="http://schemas.microsoft.com/office/drawing/2014/main" id="{933941F6-9C0D-4619-8A0D-D7E5BF492EFA}"/>
              </a:ext>
            </a:extLst>
          </p:cNvPr>
          <p:cNvPicPr>
            <a:picLocks noChangeAspect="1"/>
          </p:cNvPicPr>
          <p:nvPr/>
        </p:nvPicPr>
        <p:blipFill>
          <a:blip r:embed="rId3"/>
          <a:stretch>
            <a:fillRect/>
          </a:stretch>
        </p:blipFill>
        <p:spPr>
          <a:xfrm>
            <a:off x="1735724" y="3645010"/>
            <a:ext cx="2257436" cy="2541052"/>
          </a:xfrm>
          <a:prstGeom prst="rect">
            <a:avLst/>
          </a:prstGeom>
        </p:spPr>
      </p:pic>
    </p:spTree>
    <p:extLst>
      <p:ext uri="{BB962C8B-B14F-4D97-AF65-F5344CB8AC3E}">
        <p14:creationId xmlns:p14="http://schemas.microsoft.com/office/powerpoint/2010/main" val="13544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89072A-FE47-4732-AE7A-8A9B8CBC90EB}"/>
              </a:ext>
            </a:extLst>
          </p:cNvPr>
          <p:cNvSpPr txBox="1"/>
          <p:nvPr/>
        </p:nvSpPr>
        <p:spPr>
          <a:xfrm>
            <a:off x="407532" y="577005"/>
            <a:ext cx="10941283" cy="923330"/>
          </a:xfrm>
          <a:prstGeom prst="rect">
            <a:avLst/>
          </a:prstGeom>
          <a:noFill/>
        </p:spPr>
        <p:txBody>
          <a:bodyPr wrap="square" rtlCol="0">
            <a:spAutoFit/>
          </a:bodyPr>
          <a:lstStyle/>
          <a:p>
            <a:pPr algn="ctr"/>
            <a:r>
              <a:rPr lang="sr-Cyrl-BA" b="1" dirty="0">
                <a:latin typeface="Candara" panose="020E0502030303020204" pitchFamily="34" charset="0"/>
              </a:rPr>
              <a:t>Успјешна реализација овог Пројекта довешће до покретања нових пројеката у који ће бити укључене и друге категорије крајњих купаца (крајњи купци са већом потрошњом енергије) као и купци –произвођачи који заједнички дјелују</a:t>
            </a:r>
            <a:endParaRPr lang="en-US" b="1" dirty="0">
              <a:latin typeface="Candara" panose="020E0502030303020204" pitchFamily="34" charset="0"/>
            </a:endParaRPr>
          </a:p>
        </p:txBody>
      </p:sp>
      <p:pic>
        <p:nvPicPr>
          <p:cNvPr id="7" name="Picture 6">
            <a:extLst>
              <a:ext uri="{FF2B5EF4-FFF2-40B4-BE49-F238E27FC236}">
                <a16:creationId xmlns:a16="http://schemas.microsoft.com/office/drawing/2014/main" id="{083B1116-C0A6-4671-A41E-224BE45358F4}"/>
              </a:ext>
            </a:extLst>
          </p:cNvPr>
          <p:cNvPicPr>
            <a:picLocks noChangeAspect="1"/>
          </p:cNvPicPr>
          <p:nvPr/>
        </p:nvPicPr>
        <p:blipFill>
          <a:blip r:embed="rId2"/>
          <a:stretch>
            <a:fillRect/>
          </a:stretch>
        </p:blipFill>
        <p:spPr>
          <a:xfrm>
            <a:off x="634114" y="6014994"/>
            <a:ext cx="1391709" cy="531999"/>
          </a:xfrm>
          <a:prstGeom prst="rect">
            <a:avLst/>
          </a:prstGeom>
        </p:spPr>
      </p:pic>
      <p:pic>
        <p:nvPicPr>
          <p:cNvPr id="8" name="Picture 7">
            <a:extLst>
              <a:ext uri="{FF2B5EF4-FFF2-40B4-BE49-F238E27FC236}">
                <a16:creationId xmlns:a16="http://schemas.microsoft.com/office/drawing/2014/main" id="{F5096B39-5EA1-4545-B0A9-4E73DFB651C9}"/>
              </a:ext>
            </a:extLst>
          </p:cNvPr>
          <p:cNvPicPr>
            <a:picLocks noChangeAspect="1"/>
          </p:cNvPicPr>
          <p:nvPr/>
        </p:nvPicPr>
        <p:blipFill>
          <a:blip r:embed="rId3"/>
          <a:stretch>
            <a:fillRect/>
          </a:stretch>
        </p:blipFill>
        <p:spPr>
          <a:xfrm>
            <a:off x="634114" y="1763628"/>
            <a:ext cx="4200125" cy="3330744"/>
          </a:xfrm>
          <a:prstGeom prst="rect">
            <a:avLst/>
          </a:prstGeom>
        </p:spPr>
      </p:pic>
      <p:sp>
        <p:nvSpPr>
          <p:cNvPr id="11" name="Rectangle 10">
            <a:extLst>
              <a:ext uri="{FF2B5EF4-FFF2-40B4-BE49-F238E27FC236}">
                <a16:creationId xmlns:a16="http://schemas.microsoft.com/office/drawing/2014/main" id="{F8024E64-F694-47AE-B192-D539E846C918}"/>
              </a:ext>
            </a:extLst>
          </p:cNvPr>
          <p:cNvSpPr/>
          <p:nvPr/>
        </p:nvSpPr>
        <p:spPr>
          <a:xfrm>
            <a:off x="5098989" y="2413337"/>
            <a:ext cx="6096000" cy="2031325"/>
          </a:xfrm>
          <a:prstGeom prst="rect">
            <a:avLst/>
          </a:prstGeom>
        </p:spPr>
        <p:txBody>
          <a:bodyPr>
            <a:spAutoFit/>
          </a:bodyPr>
          <a:lstStyle/>
          <a:p>
            <a:pPr algn="just"/>
            <a:r>
              <a:rPr lang="sr-Cyrl-BA" b="1" dirty="0">
                <a:latin typeface="Candara" panose="020E0502030303020204" pitchFamily="34" charset="0"/>
              </a:rPr>
              <a:t>купци – произвођачи електричне енергије из обновљивих извора енергије који дјелују заједнички означавају групу </a:t>
            </a:r>
            <a:r>
              <a:rPr lang="sr-Cyrl-BA" dirty="0">
                <a:latin typeface="Candara" panose="020E0502030303020204" pitchFamily="34" charset="0"/>
              </a:rPr>
              <a:t>која се састоји од најмање два купца – произвођача електричне енергије из обновљивих извора енергије који дјелују заједнички у складу са дефиницијом купац – произвођач, а који су смјештени у истој згради или стамбеном комплексу</a:t>
            </a:r>
            <a:endParaRPr lang="en-US" dirty="0">
              <a:latin typeface="Candara" panose="020E0502030303020204" pitchFamily="34" charset="0"/>
            </a:endParaRPr>
          </a:p>
        </p:txBody>
      </p:sp>
      <p:pic>
        <p:nvPicPr>
          <p:cNvPr id="16" name="Picture 15">
            <a:extLst>
              <a:ext uri="{FF2B5EF4-FFF2-40B4-BE49-F238E27FC236}">
                <a16:creationId xmlns:a16="http://schemas.microsoft.com/office/drawing/2014/main" id="{A95F6FD3-2887-4F9A-BC8F-7116A6A396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81244" y="1523726"/>
            <a:ext cx="491113" cy="479804"/>
          </a:xfrm>
          <a:prstGeom prst="rect">
            <a:avLst/>
          </a:prstGeom>
        </p:spPr>
      </p:pic>
      <p:pic>
        <p:nvPicPr>
          <p:cNvPr id="18" name="Picture 17">
            <a:extLst>
              <a:ext uri="{FF2B5EF4-FFF2-40B4-BE49-F238E27FC236}">
                <a16:creationId xmlns:a16="http://schemas.microsoft.com/office/drawing/2014/main" id="{08CD8811-13B9-425D-BD78-EFBB8E395EB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268558" y="5153473"/>
            <a:ext cx="1406478" cy="937652"/>
          </a:xfrm>
          <a:prstGeom prst="rect">
            <a:avLst/>
          </a:prstGeom>
        </p:spPr>
      </p:pic>
      <p:pic>
        <p:nvPicPr>
          <p:cNvPr id="23" name="Picture 22">
            <a:extLst>
              <a:ext uri="{FF2B5EF4-FFF2-40B4-BE49-F238E27FC236}">
                <a16:creationId xmlns:a16="http://schemas.microsoft.com/office/drawing/2014/main" id="{D02139DE-0DB5-46CD-A0AA-CCF9FFDAE4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54562" y="5094372"/>
            <a:ext cx="1406478" cy="937652"/>
          </a:xfrm>
          <a:prstGeom prst="rect">
            <a:avLst/>
          </a:prstGeom>
        </p:spPr>
      </p:pic>
      <p:pic>
        <p:nvPicPr>
          <p:cNvPr id="24" name="Picture 23">
            <a:extLst>
              <a:ext uri="{FF2B5EF4-FFF2-40B4-BE49-F238E27FC236}">
                <a16:creationId xmlns:a16="http://schemas.microsoft.com/office/drawing/2014/main" id="{3C82D5DA-1130-4147-B71E-5CE3B5034B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11560" y="5153473"/>
            <a:ext cx="1406478" cy="937652"/>
          </a:xfrm>
          <a:prstGeom prst="rect">
            <a:avLst/>
          </a:prstGeom>
        </p:spPr>
      </p:pic>
    </p:spTree>
    <p:extLst>
      <p:ext uri="{BB962C8B-B14F-4D97-AF65-F5344CB8AC3E}">
        <p14:creationId xmlns:p14="http://schemas.microsoft.com/office/powerpoint/2010/main" val="28067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9199C1-128A-4B24-92B9-5ADADAC724BF}"/>
              </a:ext>
            </a:extLst>
          </p:cNvPr>
          <p:cNvSpPr txBox="1"/>
          <p:nvPr/>
        </p:nvSpPr>
        <p:spPr>
          <a:xfrm>
            <a:off x="581533" y="729313"/>
            <a:ext cx="4516582" cy="5278368"/>
          </a:xfrm>
          <a:prstGeom prst="rect">
            <a:avLst/>
          </a:prstGeom>
          <a:noFill/>
        </p:spPr>
        <p:txBody>
          <a:bodyPr wrap="square" rtlCol="0">
            <a:spAutoFit/>
          </a:bodyPr>
          <a:lstStyle/>
          <a:p>
            <a:pPr algn="just"/>
            <a:r>
              <a:rPr lang="sr-Cyrl-BA" b="1" dirty="0">
                <a:latin typeface="Candara" panose="020E0502030303020204" pitchFamily="34" charset="0"/>
              </a:rPr>
              <a:t>Кориснику Пројекта се обезбјеђује:</a:t>
            </a:r>
          </a:p>
          <a:p>
            <a:pPr marL="285750" indent="-285750" algn="just">
              <a:spcBef>
                <a:spcPts val="600"/>
              </a:spcBef>
              <a:buFont typeface="Wingdings" panose="05000000000000000000" pitchFamily="2" charset="2"/>
              <a:buChar char="ü"/>
            </a:pPr>
            <a:r>
              <a:rPr lang="sr-Cyrl-BA" sz="1600" dirty="0">
                <a:latin typeface="Candara" panose="020E0502030303020204" pitchFamily="34" charset="0"/>
              </a:rPr>
              <a:t>Техничка и логистичка подршка запослених у Електропривреди Републике Српске како у изградњи тако и у прикупљању неопходне документације и сагласности;</a:t>
            </a:r>
          </a:p>
          <a:p>
            <a:pPr marL="285750" indent="-285750" algn="just">
              <a:spcBef>
                <a:spcPts val="600"/>
              </a:spcBef>
              <a:buFont typeface="Wingdings" panose="05000000000000000000" pitchFamily="2" charset="2"/>
              <a:buChar char="ü"/>
            </a:pPr>
            <a:r>
              <a:rPr lang="sr-Cyrl-BA" sz="1600" dirty="0">
                <a:latin typeface="Candara" panose="020E0502030303020204" pitchFamily="34" charset="0"/>
              </a:rPr>
              <a:t>Да вриједност инвестиције </a:t>
            </a:r>
            <a:r>
              <a:rPr lang="sr-Cyrl-BA" sz="1600" dirty="0" err="1">
                <a:latin typeface="Candara" panose="020E0502030303020204" pitchFamily="34" charset="0"/>
              </a:rPr>
              <a:t>фотонапонског</a:t>
            </a:r>
            <a:r>
              <a:rPr lang="sr-Cyrl-BA" sz="1600" dirty="0">
                <a:latin typeface="Candara" panose="020E0502030303020204" pitchFamily="34" charset="0"/>
              </a:rPr>
              <a:t> система отплаћује у једнаким мјесечним износима у висини свог просјечног мјесечног рачуна за утрошену електричну енергију, на период до 10 година, у зависности од висине инвестиције или на други начин, у складу са захтјевом корисника;</a:t>
            </a:r>
          </a:p>
          <a:p>
            <a:pPr marL="285750" indent="-285750" algn="just">
              <a:spcBef>
                <a:spcPts val="600"/>
              </a:spcBef>
              <a:buFont typeface="Wingdings" panose="05000000000000000000" pitchFamily="2" charset="2"/>
              <a:buChar char="ü"/>
            </a:pPr>
            <a:r>
              <a:rPr lang="sr-Cyrl-BA" sz="1600" dirty="0">
                <a:latin typeface="Candara" panose="020E0502030303020204" pitchFamily="34" charset="0"/>
              </a:rPr>
              <a:t>Статус купца-произвођача, који потребе за енергијом подмирује из сопственог извора и којем је омогућено да евентуални вишак дистрибуира за наредни обрачунски период или да преузме дио енергије из мреже, уколико није произведено довољно енергије.</a:t>
            </a:r>
          </a:p>
          <a:p>
            <a:pPr marL="285750" indent="-285750" algn="just">
              <a:buFont typeface="Wingdings" panose="05000000000000000000" pitchFamily="2" charset="2"/>
              <a:buChar char="v"/>
            </a:pPr>
            <a:endParaRPr lang="en-US" sz="1600" dirty="0">
              <a:latin typeface="Candara" panose="020E0502030303020204" pitchFamily="34" charset="0"/>
            </a:endParaRPr>
          </a:p>
        </p:txBody>
      </p:sp>
      <p:pic>
        <p:nvPicPr>
          <p:cNvPr id="8" name="Picture 7">
            <a:extLst>
              <a:ext uri="{FF2B5EF4-FFF2-40B4-BE49-F238E27FC236}">
                <a16:creationId xmlns:a16="http://schemas.microsoft.com/office/drawing/2014/main" id="{6F3EA5A6-8186-4DF2-A91F-58E7ABEB9C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46112" y="4589980"/>
            <a:ext cx="1544435" cy="1544435"/>
          </a:xfrm>
          <a:prstGeom prst="rect">
            <a:avLst/>
          </a:prstGeom>
        </p:spPr>
      </p:pic>
      <p:pic>
        <p:nvPicPr>
          <p:cNvPr id="13" name="Picture 12">
            <a:extLst>
              <a:ext uri="{FF2B5EF4-FFF2-40B4-BE49-F238E27FC236}">
                <a16:creationId xmlns:a16="http://schemas.microsoft.com/office/drawing/2014/main" id="{0E98992A-CE66-41EF-8D68-440D426E7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05743"/>
            <a:ext cx="5312622" cy="3541748"/>
          </a:xfrm>
          <a:prstGeom prst="rect">
            <a:avLst/>
          </a:prstGeom>
        </p:spPr>
      </p:pic>
    </p:spTree>
    <p:extLst>
      <p:ext uri="{BB962C8B-B14F-4D97-AF65-F5344CB8AC3E}">
        <p14:creationId xmlns:p14="http://schemas.microsoft.com/office/powerpoint/2010/main" val="32845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0E25B4-7B91-4F96-AC39-51C438F4778F}"/>
              </a:ext>
            </a:extLst>
          </p:cNvPr>
          <p:cNvSpPr txBox="1"/>
          <p:nvPr/>
        </p:nvSpPr>
        <p:spPr>
          <a:xfrm>
            <a:off x="544945" y="349098"/>
            <a:ext cx="10814847" cy="2893100"/>
          </a:xfrm>
          <a:prstGeom prst="rect">
            <a:avLst/>
          </a:prstGeom>
          <a:noFill/>
        </p:spPr>
        <p:txBody>
          <a:bodyPr wrap="square" rtlCol="0">
            <a:spAutoFit/>
          </a:bodyPr>
          <a:lstStyle/>
          <a:p>
            <a:pPr algn="just"/>
            <a:r>
              <a:rPr lang="sr-Cyrl-BA" sz="1600" b="1" dirty="0">
                <a:latin typeface="Candara" panose="020E0502030303020204" pitchFamily="34" charset="0"/>
              </a:rPr>
              <a:t>Зашто се исплати уградња и коришћење </a:t>
            </a:r>
            <a:r>
              <a:rPr lang="sr-Cyrl-BA" sz="1600" b="1" dirty="0" err="1">
                <a:latin typeface="Candara" panose="020E0502030303020204" pitchFamily="34" charset="0"/>
              </a:rPr>
              <a:t>фотонапонског</a:t>
            </a:r>
            <a:r>
              <a:rPr lang="sr-Cyrl-BA" sz="1600" b="1" dirty="0">
                <a:latin typeface="Candara" panose="020E0502030303020204" pitchFamily="34" charset="0"/>
              </a:rPr>
              <a:t> (соларног) система у аранжману МХ ЕРС МП?</a:t>
            </a:r>
          </a:p>
          <a:p>
            <a:pPr lvl="2" algn="just">
              <a:spcBef>
                <a:spcPts val="1200"/>
              </a:spcBef>
            </a:pPr>
            <a:r>
              <a:rPr lang="sr-Cyrl-BA" sz="1400" dirty="0" err="1">
                <a:latin typeface="Candara" panose="020E0502030303020204" pitchFamily="34" charset="0"/>
              </a:rPr>
              <a:t>Фотонапонски</a:t>
            </a:r>
            <a:r>
              <a:rPr lang="sr-Cyrl-BA" sz="1400" dirty="0">
                <a:latin typeface="Candara" panose="020E0502030303020204" pitchFamily="34" charset="0"/>
              </a:rPr>
              <a:t> (соларни) системи који осигуравају потрошњу енергије породичне куће исплатиће се за 8 до 10 година у зависности од висине рачуна за електричну енергију, а након тога вам производи бесплатну електричну енергију током наредних 30 година;</a:t>
            </a:r>
            <a:endParaRPr lang="sr-Latn-BA" sz="1400" dirty="0">
              <a:latin typeface="Candara" panose="020E0502030303020204" pitchFamily="34" charset="0"/>
            </a:endParaRPr>
          </a:p>
          <a:p>
            <a:pPr lvl="2" algn="just">
              <a:spcBef>
                <a:spcPts val="1200"/>
              </a:spcBef>
            </a:pPr>
            <a:r>
              <a:rPr lang="sr-Cyrl-BA" sz="1400" dirty="0">
                <a:latin typeface="Candara" panose="020E0502030303020204" pitchFamily="34" charset="0"/>
              </a:rPr>
              <a:t>Професионално изведени соларни системи од квалитетних материјала пружају дугорочно рјешење за породицу и предузећа који савјесно планирају своју будућност и штите вас од будућих промјена цијена електричне енергије;</a:t>
            </a:r>
          </a:p>
          <a:p>
            <a:pPr lvl="2" algn="just">
              <a:spcBef>
                <a:spcPts val="1200"/>
              </a:spcBef>
            </a:pPr>
            <a:r>
              <a:rPr lang="sr-Cyrl-BA" sz="1400" dirty="0" err="1">
                <a:latin typeface="Candara" panose="020E0502030303020204" pitchFamily="34" charset="0"/>
              </a:rPr>
              <a:t>Фотонапонски</a:t>
            </a:r>
            <a:r>
              <a:rPr lang="sr-Cyrl-BA" sz="1400" dirty="0">
                <a:latin typeface="Candara" panose="020E0502030303020204" pitchFamily="34" charset="0"/>
              </a:rPr>
              <a:t> (соларни) систем користи обновљиве изворе енергије који не загађује околину, самим тим ће пословни систем бити у здравијем и чистијем окружењу;</a:t>
            </a:r>
          </a:p>
          <a:p>
            <a:pPr lvl="2" algn="just">
              <a:spcBef>
                <a:spcPts val="1200"/>
              </a:spcBef>
            </a:pPr>
            <a:r>
              <a:rPr lang="sr-Cyrl-BA" sz="1400" dirty="0">
                <a:latin typeface="Candara" panose="020E0502030303020204" pitchFamily="34" charset="0"/>
              </a:rPr>
              <a:t>Поред тога што се више не плаћа рачун за електричну енергију коју </a:t>
            </a:r>
            <a:r>
              <a:rPr lang="sr-Cyrl-BA" sz="1400" dirty="0" err="1">
                <a:latin typeface="Candara" panose="020E0502030303020204" pitchFamily="34" charset="0"/>
              </a:rPr>
              <a:t>произведете</a:t>
            </a:r>
            <a:r>
              <a:rPr lang="sr-Cyrl-BA" sz="1400" dirty="0">
                <a:latin typeface="Candara" panose="020E0502030303020204" pitchFamily="34" charset="0"/>
              </a:rPr>
              <a:t> за своје потребе, повећава се и вриједност ваше некретнине.</a:t>
            </a:r>
            <a:endParaRPr lang="en-US" sz="1400" dirty="0">
              <a:latin typeface="Candara" panose="020E0502030303020204" pitchFamily="34" charset="0"/>
            </a:endParaRPr>
          </a:p>
        </p:txBody>
      </p:sp>
      <p:sp>
        <p:nvSpPr>
          <p:cNvPr id="5" name="Rectangle 4">
            <a:extLst>
              <a:ext uri="{FF2B5EF4-FFF2-40B4-BE49-F238E27FC236}">
                <a16:creationId xmlns:a16="http://schemas.microsoft.com/office/drawing/2014/main" id="{C2CFB9F1-938A-4AEB-8F95-51FEAC04E4DC}"/>
              </a:ext>
            </a:extLst>
          </p:cNvPr>
          <p:cNvSpPr/>
          <p:nvPr/>
        </p:nvSpPr>
        <p:spPr>
          <a:xfrm>
            <a:off x="3758124" y="4164416"/>
            <a:ext cx="7731912" cy="954107"/>
          </a:xfrm>
          <a:prstGeom prst="rect">
            <a:avLst/>
          </a:prstGeom>
        </p:spPr>
        <p:txBody>
          <a:bodyPr wrap="square">
            <a:spAutoFit/>
          </a:bodyPr>
          <a:lstStyle/>
          <a:p>
            <a:pPr algn="ctr"/>
            <a:r>
              <a:rPr lang="sr-Cyrl-BA" sz="2800" b="1" dirty="0">
                <a:solidFill>
                  <a:schemeClr val="accent6">
                    <a:lumMod val="50000"/>
                  </a:schemeClr>
                </a:solidFill>
                <a:latin typeface="Candara" panose="020E0502030303020204" pitchFamily="34" charset="0"/>
              </a:rPr>
              <a:t>Вјерујемо да је будућност у савјесном коришћењу ресурса и поштовању околине</a:t>
            </a:r>
            <a:endParaRPr lang="en-US" sz="2800" b="1" dirty="0">
              <a:solidFill>
                <a:schemeClr val="accent6">
                  <a:lumMod val="50000"/>
                </a:schemeClr>
              </a:solidFill>
              <a:latin typeface="Candara" panose="020E0502030303020204" pitchFamily="34" charset="0"/>
            </a:endParaRPr>
          </a:p>
        </p:txBody>
      </p:sp>
      <p:pic>
        <p:nvPicPr>
          <p:cNvPr id="7" name="Picture 6">
            <a:extLst>
              <a:ext uri="{FF2B5EF4-FFF2-40B4-BE49-F238E27FC236}">
                <a16:creationId xmlns:a16="http://schemas.microsoft.com/office/drawing/2014/main" id="{13037C72-D16D-4754-92DD-ED81FB43E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64" y="3484974"/>
            <a:ext cx="2751360" cy="2987692"/>
          </a:xfrm>
          <a:prstGeom prst="rect">
            <a:avLst/>
          </a:prstGeom>
        </p:spPr>
      </p:pic>
      <p:pic>
        <p:nvPicPr>
          <p:cNvPr id="8" name="Picture 7">
            <a:extLst>
              <a:ext uri="{FF2B5EF4-FFF2-40B4-BE49-F238E27FC236}">
                <a16:creationId xmlns:a16="http://schemas.microsoft.com/office/drawing/2014/main" id="{DB7E9F99-118D-496E-8018-44DDF13F7DFC}"/>
              </a:ext>
            </a:extLst>
          </p:cNvPr>
          <p:cNvPicPr>
            <a:picLocks noChangeAspect="1"/>
          </p:cNvPicPr>
          <p:nvPr/>
        </p:nvPicPr>
        <p:blipFill>
          <a:blip r:embed="rId3"/>
          <a:stretch>
            <a:fillRect/>
          </a:stretch>
        </p:blipFill>
        <p:spPr>
          <a:xfrm>
            <a:off x="10126459" y="5976903"/>
            <a:ext cx="1391709" cy="531999"/>
          </a:xfrm>
          <a:prstGeom prst="rect">
            <a:avLst/>
          </a:prstGeom>
        </p:spPr>
      </p:pic>
      <p:pic>
        <p:nvPicPr>
          <p:cNvPr id="6" name="Picture 5">
            <a:extLst>
              <a:ext uri="{FF2B5EF4-FFF2-40B4-BE49-F238E27FC236}">
                <a16:creationId xmlns:a16="http://schemas.microsoft.com/office/drawing/2014/main" id="{6C8110E3-33B1-42ED-BAA1-EC3DE5A68E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3737" y="875554"/>
            <a:ext cx="529141" cy="477768"/>
          </a:xfrm>
          <a:prstGeom prst="rect">
            <a:avLst/>
          </a:prstGeom>
        </p:spPr>
      </p:pic>
      <p:pic>
        <p:nvPicPr>
          <p:cNvPr id="10" name="Picture 9">
            <a:extLst>
              <a:ext uri="{FF2B5EF4-FFF2-40B4-BE49-F238E27FC236}">
                <a16:creationId xmlns:a16="http://schemas.microsoft.com/office/drawing/2014/main" id="{D383723B-59F7-460C-928D-C8FF4EBE08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0315" y="1585338"/>
            <a:ext cx="475984" cy="429772"/>
          </a:xfrm>
          <a:prstGeom prst="rect">
            <a:avLst/>
          </a:prstGeom>
        </p:spPr>
      </p:pic>
      <p:pic>
        <p:nvPicPr>
          <p:cNvPr id="17" name="Picture 16">
            <a:extLst>
              <a:ext uri="{FF2B5EF4-FFF2-40B4-BE49-F238E27FC236}">
                <a16:creationId xmlns:a16="http://schemas.microsoft.com/office/drawing/2014/main" id="{8AC3AA35-1A3F-4BE0-9B20-BE1765C74F1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3673" y="2693307"/>
            <a:ext cx="522626" cy="471886"/>
          </a:xfrm>
          <a:prstGeom prst="rect">
            <a:avLst/>
          </a:prstGeom>
        </p:spPr>
      </p:pic>
      <p:pic>
        <p:nvPicPr>
          <p:cNvPr id="3" name="Picture 2">
            <a:extLst>
              <a:ext uri="{FF2B5EF4-FFF2-40B4-BE49-F238E27FC236}">
                <a16:creationId xmlns:a16="http://schemas.microsoft.com/office/drawing/2014/main" id="{B50A94CA-B29C-489C-A5B6-E59B9A5D717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80252" y="2118265"/>
            <a:ext cx="522626" cy="471886"/>
          </a:xfrm>
          <a:prstGeom prst="rect">
            <a:avLst/>
          </a:prstGeom>
        </p:spPr>
      </p:pic>
    </p:spTree>
    <p:extLst>
      <p:ext uri="{BB962C8B-B14F-4D97-AF65-F5344CB8AC3E}">
        <p14:creationId xmlns:p14="http://schemas.microsoft.com/office/powerpoint/2010/main" val="651055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2482</TotalTime>
  <Words>916</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Candara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 Rikalo</dc:creator>
  <cp:lastModifiedBy>X</cp:lastModifiedBy>
  <cp:revision>80</cp:revision>
  <cp:lastPrinted>2022-04-14T11:40:09Z</cp:lastPrinted>
  <dcterms:created xsi:type="dcterms:W3CDTF">2022-04-11T10:39:41Z</dcterms:created>
  <dcterms:modified xsi:type="dcterms:W3CDTF">2022-08-17T09:09:33Z</dcterms:modified>
</cp:coreProperties>
</file>