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A8C8B-DC78-4620-9262-FB65EFE54B7E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45DD-25AE-477E-86D5-6EC11D928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5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45DD-25AE-477E-86D5-6EC11D9284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3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2F8142-36DA-482C-98D5-1CAE4FE0548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F0EA3AF-39D3-4B70-8AD3-486870BB7F3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5"/>
            <a:ext cx="9169356" cy="5047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5517232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MILA STOJANOVIĆ,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dipl.soc.radnik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Centar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socijalni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rad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Bijeljina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84039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SARAJEVO, 10. </a:t>
            </a:r>
            <a:r>
              <a:rPr lang="en-GB" dirty="0" err="1" smtClean="0"/>
              <a:t>juli</a:t>
            </a:r>
            <a:r>
              <a:rPr lang="en-GB" dirty="0" smtClean="0"/>
              <a:t> 2024. god.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PLANOVI: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Važna</a:t>
            </a:r>
            <a:r>
              <a:rPr lang="en-GB" sz="3200" dirty="0" smtClean="0"/>
              <a:t> </a:t>
            </a:r>
            <a:r>
              <a:rPr lang="en-GB" sz="3200" dirty="0" err="1" smtClean="0"/>
              <a:t>uloga</a:t>
            </a:r>
            <a:r>
              <a:rPr lang="en-GB" sz="3200" dirty="0" smtClean="0"/>
              <a:t> u </a:t>
            </a:r>
            <a:r>
              <a:rPr lang="en-GB" sz="3200" dirty="0" err="1" smtClean="0"/>
              <a:t>razvoju</a:t>
            </a:r>
            <a:r>
              <a:rPr lang="en-GB" sz="3200" dirty="0" smtClean="0"/>
              <a:t> </a:t>
            </a:r>
            <a:r>
              <a:rPr lang="en-GB" sz="3200" dirty="0" err="1" smtClean="0"/>
              <a:t>hraniteljstva</a:t>
            </a:r>
            <a:endParaRPr lang="en-GB" sz="3200" dirty="0" smtClean="0"/>
          </a:p>
          <a:p>
            <a:r>
              <a:rPr lang="en-GB" sz="3200" dirty="0" err="1" smtClean="0"/>
              <a:t>Promovisanje</a:t>
            </a:r>
            <a:r>
              <a:rPr lang="en-GB" sz="3200" dirty="0" smtClean="0"/>
              <a:t> </a:t>
            </a:r>
            <a:r>
              <a:rPr lang="en-GB" sz="3200" dirty="0" err="1" smtClean="0"/>
              <a:t>pomoći</a:t>
            </a:r>
            <a:r>
              <a:rPr lang="en-GB" sz="3200" dirty="0" smtClean="0"/>
              <a:t> u </a:t>
            </a:r>
            <a:r>
              <a:rPr lang="en-GB" sz="3200" dirty="0" err="1" smtClean="0"/>
              <a:t>kući</a:t>
            </a:r>
            <a:endParaRPr lang="en-GB" sz="3200" dirty="0" smtClean="0"/>
          </a:p>
          <a:p>
            <a:r>
              <a:rPr lang="en-GB" sz="3200" dirty="0" err="1" smtClean="0"/>
              <a:t>Jačanje</a:t>
            </a:r>
            <a:r>
              <a:rPr lang="en-GB" sz="3200" dirty="0" smtClean="0"/>
              <a:t> </a:t>
            </a:r>
            <a:r>
              <a:rPr lang="en-GB" sz="3200" dirty="0" err="1" smtClean="0"/>
              <a:t>volonterizma</a:t>
            </a:r>
            <a:endParaRPr lang="en-GB" sz="3200" dirty="0" smtClean="0"/>
          </a:p>
          <a:p>
            <a:r>
              <a:rPr lang="en-GB" sz="3200" dirty="0" err="1" smtClean="0"/>
              <a:t>Filantropsko</a:t>
            </a:r>
            <a:r>
              <a:rPr lang="en-GB" sz="3200" dirty="0" smtClean="0"/>
              <a:t> </a:t>
            </a:r>
            <a:r>
              <a:rPr lang="en-GB" sz="3200" dirty="0" err="1" smtClean="0"/>
              <a:t>djelovanje</a:t>
            </a:r>
            <a:endParaRPr lang="en-GB" sz="3200" dirty="0" smtClean="0"/>
          </a:p>
          <a:p>
            <a:r>
              <a:rPr lang="en-GB" sz="3200" dirty="0" err="1" smtClean="0"/>
              <a:t>Razvijanje</a:t>
            </a:r>
            <a:r>
              <a:rPr lang="en-GB" sz="3200" dirty="0" smtClean="0"/>
              <a:t> </a:t>
            </a:r>
            <a:r>
              <a:rPr lang="en-GB" sz="3200" dirty="0" err="1" smtClean="0"/>
              <a:t>novih</a:t>
            </a:r>
            <a:r>
              <a:rPr lang="en-GB" sz="3200" dirty="0" smtClean="0"/>
              <a:t> </a:t>
            </a:r>
            <a:r>
              <a:rPr lang="en-GB" sz="3200" dirty="0" err="1" smtClean="0"/>
              <a:t>usluga</a:t>
            </a:r>
            <a:r>
              <a:rPr lang="en-GB" sz="3200" dirty="0" smtClean="0"/>
              <a:t> (DC </a:t>
            </a:r>
            <a:r>
              <a:rPr lang="en-GB" sz="3200" dirty="0" err="1" smtClean="0"/>
              <a:t>za</a:t>
            </a:r>
            <a:r>
              <a:rPr lang="en-GB" sz="3200" dirty="0" smtClean="0"/>
              <a:t> </a:t>
            </a:r>
            <a:r>
              <a:rPr lang="en-GB" sz="3200" dirty="0" err="1" smtClean="0"/>
              <a:t>starija</a:t>
            </a:r>
            <a:r>
              <a:rPr lang="en-GB" sz="3200" dirty="0" smtClean="0"/>
              <a:t> </a:t>
            </a:r>
            <a:r>
              <a:rPr lang="en-GB" sz="3200" dirty="0" err="1" smtClean="0"/>
              <a:t>lica</a:t>
            </a:r>
            <a:r>
              <a:rPr lang="en-GB" sz="3200" dirty="0" smtClean="0"/>
              <a:t> i sl.)</a:t>
            </a:r>
          </a:p>
          <a:p>
            <a:r>
              <a:rPr lang="en-GB" sz="3200" dirty="0" err="1" smtClean="0"/>
              <a:t>Korištenje</a:t>
            </a:r>
            <a:r>
              <a:rPr lang="en-GB" sz="3200" dirty="0" smtClean="0"/>
              <a:t> </a:t>
            </a:r>
            <a:r>
              <a:rPr lang="en-GB" sz="3200" dirty="0" err="1" smtClean="0"/>
              <a:t>resursa</a:t>
            </a:r>
            <a:r>
              <a:rPr lang="en-GB" sz="3200" dirty="0" smtClean="0"/>
              <a:t> </a:t>
            </a:r>
            <a:r>
              <a:rPr lang="en-GB" sz="3200" dirty="0" err="1" smtClean="0"/>
              <a:t>konkretne</a:t>
            </a:r>
            <a:r>
              <a:rPr lang="en-GB" sz="3200" dirty="0" smtClean="0"/>
              <a:t> MZ</a:t>
            </a:r>
          </a:p>
          <a:p>
            <a:r>
              <a:rPr lang="en-GB" sz="3200" dirty="0" err="1" smtClean="0"/>
              <a:t>Zajedničko</a:t>
            </a:r>
            <a:r>
              <a:rPr lang="en-GB" sz="3200" dirty="0" smtClean="0"/>
              <a:t> </a:t>
            </a:r>
            <a:r>
              <a:rPr lang="en-GB" sz="3200" dirty="0" err="1" smtClean="0"/>
              <a:t>strateško</a:t>
            </a:r>
            <a:r>
              <a:rPr lang="en-GB" sz="3200" dirty="0" smtClean="0"/>
              <a:t> </a:t>
            </a:r>
            <a:r>
              <a:rPr lang="en-GB" sz="3200" dirty="0" err="1" smtClean="0"/>
              <a:t>planiranje</a:t>
            </a:r>
            <a:r>
              <a:rPr lang="en-GB" sz="3200" dirty="0" smtClean="0"/>
              <a:t>…..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700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7122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mtClean="0"/>
              <a:t>                                     </a:t>
            </a:r>
            <a:r>
              <a:rPr lang="en-GB" sz="4000" smtClean="0"/>
              <a:t>HVALA !!!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7241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928320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socijalni</a:t>
            </a:r>
            <a:r>
              <a:rPr lang="en-GB" dirty="0" smtClean="0"/>
              <a:t> rad je </a:t>
            </a:r>
            <a:r>
              <a:rPr lang="en-GB" dirty="0" err="1" smtClean="0"/>
              <a:t>ustanova</a:t>
            </a:r>
            <a:r>
              <a:rPr lang="en-GB" dirty="0" smtClean="0"/>
              <a:t> </a:t>
            </a:r>
            <a:r>
              <a:rPr lang="en-GB" dirty="0" err="1" smtClean="0"/>
              <a:t>socijalne</a:t>
            </a:r>
            <a:r>
              <a:rPr lang="en-GB" dirty="0" smtClean="0"/>
              <a:t> </a:t>
            </a:r>
            <a:r>
              <a:rPr lang="en-GB" dirty="0" err="1" smtClean="0"/>
              <a:t>zaštite</a:t>
            </a:r>
            <a:r>
              <a:rPr lang="en-GB" dirty="0" smtClean="0"/>
              <a:t> </a:t>
            </a:r>
            <a:r>
              <a:rPr lang="en-GB" dirty="0" err="1" smtClean="0"/>
              <a:t>koju</a:t>
            </a:r>
            <a:r>
              <a:rPr lang="en-GB" dirty="0" smtClean="0"/>
              <a:t> </a:t>
            </a:r>
            <a:r>
              <a:rPr lang="en-GB" dirty="0" err="1" smtClean="0"/>
              <a:t>osniva</a:t>
            </a:r>
            <a:r>
              <a:rPr lang="en-GB" dirty="0" smtClean="0"/>
              <a:t> </a:t>
            </a:r>
            <a:r>
              <a:rPr lang="en-GB" dirty="0" err="1" smtClean="0"/>
              <a:t>jedinica</a:t>
            </a:r>
            <a:r>
              <a:rPr lang="en-GB" dirty="0" smtClean="0"/>
              <a:t> </a:t>
            </a:r>
            <a:r>
              <a:rPr lang="en-GB" dirty="0" err="1" smtClean="0"/>
              <a:t>lokalne</a:t>
            </a:r>
            <a:r>
              <a:rPr lang="en-GB" dirty="0" smtClean="0"/>
              <a:t> </a:t>
            </a:r>
            <a:r>
              <a:rPr lang="en-GB" dirty="0" err="1" smtClean="0"/>
              <a:t>samouprave</a:t>
            </a:r>
            <a:r>
              <a:rPr lang="en-GB" dirty="0" smtClean="0"/>
              <a:t>.</a:t>
            </a:r>
          </a:p>
          <a:p>
            <a:pPr algn="just"/>
            <a:r>
              <a:rPr lang="vi-VN" dirty="0" smtClean="0"/>
              <a:t>U sprovođenju djelatnosti socijalne zaštite i socijalnog rada Centar vrši javna ovlašćenja</a:t>
            </a:r>
            <a:r>
              <a:rPr lang="en-GB" dirty="0" smtClean="0"/>
              <a:t>.</a:t>
            </a:r>
          </a:p>
          <a:p>
            <a:pPr algn="just"/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svoju</a:t>
            </a:r>
            <a:r>
              <a:rPr lang="en-GB" dirty="0" smtClean="0"/>
              <a:t> </a:t>
            </a:r>
            <a:r>
              <a:rPr lang="en-GB" dirty="0" err="1" smtClean="0"/>
              <a:t>djelatnost</a:t>
            </a:r>
            <a:r>
              <a:rPr lang="en-GB" dirty="0" smtClean="0"/>
              <a:t> </a:t>
            </a:r>
            <a:r>
              <a:rPr lang="en-GB" dirty="0" err="1" smtClean="0"/>
              <a:t>obavlja</a:t>
            </a:r>
            <a:r>
              <a:rPr lang="en-GB" dirty="0" smtClean="0"/>
              <a:t> </a:t>
            </a:r>
            <a:r>
              <a:rPr lang="en-GB" dirty="0" err="1" smtClean="0"/>
              <a:t>primjenjujući</a:t>
            </a:r>
            <a:r>
              <a:rPr lang="en-GB" dirty="0" smtClean="0"/>
              <a:t> </a:t>
            </a:r>
            <a:r>
              <a:rPr lang="en-GB" dirty="0" err="1" smtClean="0"/>
              <a:t>savremena</a:t>
            </a:r>
            <a:r>
              <a:rPr lang="en-GB" dirty="0" smtClean="0"/>
              <a:t> </a:t>
            </a:r>
            <a:r>
              <a:rPr lang="en-GB" dirty="0" err="1" smtClean="0"/>
              <a:t>stručna</a:t>
            </a:r>
            <a:r>
              <a:rPr lang="en-GB" dirty="0" smtClean="0"/>
              <a:t> i </a:t>
            </a:r>
            <a:r>
              <a:rPr lang="en-GB" dirty="0" err="1" smtClean="0"/>
              <a:t>naučna</a:t>
            </a:r>
            <a:r>
              <a:rPr lang="en-GB" dirty="0" smtClean="0"/>
              <a:t> </a:t>
            </a:r>
            <a:r>
              <a:rPr lang="en-GB" dirty="0" err="1" smtClean="0"/>
              <a:t>znanja</a:t>
            </a:r>
            <a:r>
              <a:rPr lang="en-GB" dirty="0" smtClean="0"/>
              <a:t>, </a:t>
            </a:r>
            <a:r>
              <a:rPr lang="en-GB" dirty="0" err="1" smtClean="0"/>
              <a:t>važeće</a:t>
            </a:r>
            <a:r>
              <a:rPr lang="en-GB" dirty="0" smtClean="0"/>
              <a:t> </a:t>
            </a:r>
            <a:r>
              <a:rPr lang="en-GB" dirty="0" err="1" smtClean="0"/>
              <a:t>zakonske</a:t>
            </a:r>
            <a:r>
              <a:rPr lang="en-GB" dirty="0" smtClean="0"/>
              <a:t>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en-GB" dirty="0" err="1" smtClean="0"/>
              <a:t>propise</a:t>
            </a:r>
            <a:r>
              <a:rPr lang="en-GB" dirty="0" smtClean="0"/>
              <a:t>, </a:t>
            </a:r>
            <a:r>
              <a:rPr lang="en-GB" dirty="0" err="1" smtClean="0"/>
              <a:t>koristeći</a:t>
            </a:r>
            <a:r>
              <a:rPr lang="en-GB" dirty="0" smtClean="0"/>
              <a:t> </a:t>
            </a:r>
            <a:r>
              <a:rPr lang="en-GB" dirty="0" err="1" smtClean="0"/>
              <a:t>metode</a:t>
            </a:r>
            <a:r>
              <a:rPr lang="en-GB" dirty="0" smtClean="0"/>
              <a:t> </a:t>
            </a:r>
            <a:r>
              <a:rPr lang="en-GB" dirty="0" err="1" smtClean="0"/>
              <a:t>socijalnog</a:t>
            </a:r>
            <a:r>
              <a:rPr lang="en-GB" dirty="0" smtClean="0"/>
              <a:t> i </a:t>
            </a:r>
            <a:r>
              <a:rPr lang="en-GB" dirty="0" err="1" smtClean="0"/>
              <a:t>drugog</a:t>
            </a:r>
            <a:r>
              <a:rPr lang="en-GB" dirty="0" smtClean="0"/>
              <a:t> </a:t>
            </a:r>
            <a:r>
              <a:rPr lang="en-GB" dirty="0" err="1" smtClean="0"/>
              <a:t>stručnog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.</a:t>
            </a:r>
          </a:p>
          <a:p>
            <a:pPr algn="just"/>
            <a:r>
              <a:rPr lang="vi-VN" dirty="0" smtClean="0"/>
              <a:t>U obavljanju djelatnosti Centar sarađuje sa drugim javnim organizacijama i ustanovama, organima uprave, udruženjima građana, vjerskim zajednicama, humanitarnim organizacijama, te drugim domaćim i stranim fizičkim i pravnim licima koji učestvuju u obavljanju djelatnosti socijalne zaštite.</a:t>
            </a:r>
            <a:endParaRPr lang="en-GB" dirty="0" smtClean="0"/>
          </a:p>
          <a:p>
            <a:pPr algn="just"/>
            <a:r>
              <a:rPr lang="en-GB" dirty="0" err="1"/>
              <a:t>Stručni</a:t>
            </a:r>
            <a:r>
              <a:rPr lang="en-GB" dirty="0"/>
              <a:t> rad </a:t>
            </a:r>
            <a:r>
              <a:rPr lang="en-GB" dirty="0" err="1"/>
              <a:t>Centra</a:t>
            </a:r>
            <a:r>
              <a:rPr lang="en-GB" dirty="0"/>
              <a:t> </a:t>
            </a:r>
            <a:r>
              <a:rPr lang="en-GB" dirty="0" err="1"/>
              <a:t>zasniva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primjeni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timskog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68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PRAVA </a:t>
            </a:r>
            <a:r>
              <a:rPr lang="en-GB" dirty="0"/>
              <a:t>U SOCIJALNOJ ZAŠTITI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a) novčana pomoć,</a:t>
            </a:r>
          </a:p>
          <a:p>
            <a:r>
              <a:rPr lang="vi-VN" dirty="0"/>
              <a:t>b) dodatak za pomoć i njegu drugog lica,</a:t>
            </a:r>
          </a:p>
          <a:p>
            <a:r>
              <a:rPr lang="vi-VN" dirty="0"/>
              <a:t>v) lična invalidnina,</a:t>
            </a:r>
          </a:p>
          <a:p>
            <a:r>
              <a:rPr lang="vi-VN" dirty="0"/>
              <a:t>g) podrška u izjednačavanju mogućnosti djece i omladine sa smetnjama u razvoju,</a:t>
            </a:r>
          </a:p>
          <a:p>
            <a:r>
              <a:rPr lang="vi-VN" dirty="0"/>
              <a:t>d) smještaj u ustanovu,</a:t>
            </a:r>
          </a:p>
          <a:p>
            <a:r>
              <a:rPr lang="vi-VN" dirty="0"/>
              <a:t>đ) zbrinjavanje u hraniteljsku porodicu,</a:t>
            </a:r>
          </a:p>
          <a:p>
            <a:r>
              <a:rPr lang="vi-VN" dirty="0"/>
              <a:t>e) pomoć i njega u kući,</a:t>
            </a:r>
          </a:p>
          <a:p>
            <a:r>
              <a:rPr lang="vi-VN" dirty="0"/>
              <a:t>ž) dnevno zbrinjavanje,</a:t>
            </a:r>
          </a:p>
          <a:p>
            <a:r>
              <a:rPr lang="vi-VN" dirty="0"/>
              <a:t>z) jednokratna novčana pomoć i</a:t>
            </a:r>
          </a:p>
          <a:p>
            <a:r>
              <a:rPr lang="vi-VN" dirty="0"/>
              <a:t>i) savjetovanje.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47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</a:t>
            </a:r>
            <a:r>
              <a:rPr lang="en-GB" dirty="0" err="1" smtClean="0"/>
              <a:t>Socijalni</a:t>
            </a:r>
            <a:r>
              <a:rPr lang="en-GB" dirty="0" smtClean="0"/>
              <a:t> rad u </a:t>
            </a:r>
            <a:r>
              <a:rPr lang="en-GB" dirty="0" err="1" smtClean="0"/>
              <a:t>zajednici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Socijalni</a:t>
            </a:r>
            <a:r>
              <a:rPr lang="en-GB" dirty="0" smtClean="0"/>
              <a:t> rad u </a:t>
            </a:r>
            <a:r>
              <a:rPr lang="en-GB" dirty="0" err="1" smtClean="0"/>
              <a:t>zajednici</a:t>
            </a:r>
            <a:r>
              <a:rPr lang="en-GB" dirty="0" smtClean="0"/>
              <a:t> </a:t>
            </a:r>
            <a:r>
              <a:rPr lang="en-GB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jedino</a:t>
            </a:r>
            <a:r>
              <a:rPr lang="en-GB" dirty="0" smtClean="0"/>
              <a:t> </a:t>
            </a:r>
            <a:r>
              <a:rPr lang="en-GB" dirty="0" err="1" smtClean="0"/>
              <a:t>vitalno</a:t>
            </a:r>
            <a:r>
              <a:rPr lang="en-GB" dirty="0" smtClean="0"/>
              <a:t> </a:t>
            </a:r>
            <a:r>
              <a:rPr lang="en-GB" dirty="0" err="1" smtClean="0"/>
              <a:t>sredstvo</a:t>
            </a:r>
            <a:r>
              <a:rPr lang="en-GB" dirty="0" smtClean="0"/>
              <a:t> </a:t>
            </a:r>
            <a:r>
              <a:rPr lang="en-GB" dirty="0" err="1" smtClean="0"/>
              <a:t>kojim</a:t>
            </a:r>
            <a:r>
              <a:rPr lang="en-GB" dirty="0" smtClean="0"/>
              <a:t> </a:t>
            </a:r>
            <a:r>
              <a:rPr lang="en-GB" dirty="0" err="1" smtClean="0"/>
              <a:t>građani</a:t>
            </a:r>
            <a:r>
              <a:rPr lang="en-GB" dirty="0" smtClean="0"/>
              <a:t> </a:t>
            </a:r>
            <a:r>
              <a:rPr lang="en-GB" dirty="0" err="1" smtClean="0"/>
              <a:t>nastoje</a:t>
            </a:r>
            <a:r>
              <a:rPr lang="en-GB" dirty="0" smtClean="0"/>
              <a:t> da </a:t>
            </a:r>
            <a:r>
              <a:rPr lang="en-GB" dirty="0" err="1" smtClean="0"/>
              <a:t>unaprijede</a:t>
            </a:r>
            <a:r>
              <a:rPr lang="en-GB" dirty="0" smtClean="0"/>
              <a:t> </a:t>
            </a:r>
            <a:r>
              <a:rPr lang="en-GB" dirty="0" err="1" smtClean="0"/>
              <a:t>svoje</a:t>
            </a:r>
            <a:r>
              <a:rPr lang="en-GB" dirty="0" smtClean="0"/>
              <a:t> </a:t>
            </a:r>
            <a:r>
              <a:rPr lang="en-GB" dirty="0" err="1" smtClean="0"/>
              <a:t>blagostanje</a:t>
            </a:r>
            <a:r>
              <a:rPr lang="en-GB" dirty="0" smtClean="0"/>
              <a:t> </a:t>
            </a:r>
            <a:r>
              <a:rPr lang="en-GB" dirty="0" err="1" smtClean="0"/>
              <a:t>već</a:t>
            </a:r>
            <a:r>
              <a:rPr lang="en-GB" dirty="0" smtClean="0"/>
              <a:t> i da </a:t>
            </a:r>
            <a:r>
              <a:rPr lang="en-GB" dirty="0" err="1" smtClean="0"/>
              <a:t>nauče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da </a:t>
            </a:r>
            <a:r>
              <a:rPr lang="en-GB" dirty="0" err="1" smtClean="0"/>
              <a:t>prodube</a:t>
            </a:r>
            <a:r>
              <a:rPr lang="en-GB" dirty="0" smtClean="0"/>
              <a:t> </a:t>
            </a:r>
            <a:r>
              <a:rPr lang="en-GB" dirty="0" err="1" smtClean="0"/>
              <a:t>svoj</a:t>
            </a:r>
            <a:r>
              <a:rPr lang="en-GB" dirty="0" smtClean="0"/>
              <a:t> </a:t>
            </a:r>
            <a:r>
              <a:rPr lang="en-GB" dirty="0" err="1" smtClean="0"/>
              <a:t>smisao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uzajamne</a:t>
            </a:r>
            <a:r>
              <a:rPr lang="en-GB" dirty="0" smtClean="0"/>
              <a:t> </a:t>
            </a:r>
            <a:r>
              <a:rPr lang="en-GB" dirty="0" err="1" smtClean="0"/>
              <a:t>obaveze</a:t>
            </a:r>
            <a:r>
              <a:rPr lang="en-GB" dirty="0" smtClean="0"/>
              <a:t>, </a:t>
            </a:r>
            <a:r>
              <a:rPr lang="en-GB" dirty="0" err="1" smtClean="0"/>
              <a:t>dužnosti</a:t>
            </a:r>
            <a:r>
              <a:rPr lang="en-GB" dirty="0" smtClean="0"/>
              <a:t> i </a:t>
            </a:r>
            <a:r>
              <a:rPr lang="en-GB" dirty="0" err="1" smtClean="0"/>
              <a:t>razumijevanje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dođe</a:t>
            </a:r>
            <a:r>
              <a:rPr lang="en-GB" dirty="0" smtClean="0"/>
              <a:t> do </a:t>
            </a:r>
            <a:r>
              <a:rPr lang="en-GB" dirty="0" err="1" smtClean="0"/>
              <a:t>sukoba</a:t>
            </a:r>
            <a:r>
              <a:rPr lang="en-GB" dirty="0" smtClean="0"/>
              <a:t> </a:t>
            </a:r>
            <a:r>
              <a:rPr lang="en-GB" dirty="0" err="1" smtClean="0"/>
              <a:t>interesa</a:t>
            </a:r>
            <a:r>
              <a:rPr lang="en-GB" dirty="0" smtClean="0"/>
              <a:t> (</a:t>
            </a:r>
            <a:r>
              <a:rPr lang="en-GB" dirty="0" err="1" smtClean="0"/>
              <a:t>Milosavljević,Brkić</a:t>
            </a:r>
            <a:r>
              <a:rPr lang="en-GB" dirty="0" smtClean="0"/>
              <a:t>).</a:t>
            </a:r>
          </a:p>
          <a:p>
            <a:r>
              <a:rPr lang="en-GB" dirty="0" err="1" smtClean="0"/>
              <a:t>Važna</a:t>
            </a:r>
            <a:r>
              <a:rPr lang="en-GB" dirty="0" smtClean="0"/>
              <a:t> je </a:t>
            </a:r>
            <a:r>
              <a:rPr lang="en-GB" dirty="0" err="1" smtClean="0"/>
              <a:t>integracija</a:t>
            </a:r>
            <a:r>
              <a:rPr lang="en-GB" dirty="0" smtClean="0"/>
              <a:t> i </a:t>
            </a:r>
            <a:r>
              <a:rPr lang="en-GB" dirty="0" err="1" smtClean="0"/>
              <a:t>participacija</a:t>
            </a:r>
            <a:r>
              <a:rPr lang="en-GB" dirty="0" smtClean="0"/>
              <a:t> </a:t>
            </a:r>
            <a:r>
              <a:rPr lang="en-GB" dirty="0" err="1" smtClean="0"/>
              <a:t>zajednice</a:t>
            </a:r>
            <a:r>
              <a:rPr lang="en-GB" dirty="0" smtClean="0"/>
              <a:t> u </a:t>
            </a:r>
            <a:r>
              <a:rPr lang="en-GB" dirty="0" err="1" smtClean="0"/>
              <a:t>socijalnoj</a:t>
            </a:r>
            <a:r>
              <a:rPr lang="en-GB" dirty="0" smtClean="0"/>
              <a:t> </a:t>
            </a:r>
            <a:r>
              <a:rPr lang="en-GB" dirty="0" err="1" smtClean="0"/>
              <a:t>problematici</a:t>
            </a:r>
            <a:r>
              <a:rPr lang="en-GB" dirty="0" smtClean="0"/>
              <a:t>, </a:t>
            </a:r>
            <a:r>
              <a:rPr lang="en-GB" dirty="0" err="1" smtClean="0"/>
              <a:t>podsticanje</a:t>
            </a:r>
            <a:r>
              <a:rPr lang="en-GB" dirty="0" smtClean="0"/>
              <a:t> </a:t>
            </a:r>
            <a:r>
              <a:rPr lang="en-GB" dirty="0" err="1" smtClean="0"/>
              <a:t>istraživanja</a:t>
            </a:r>
            <a:r>
              <a:rPr lang="en-GB" dirty="0" smtClean="0"/>
              <a:t> </a:t>
            </a:r>
            <a:r>
              <a:rPr lang="en-GB" dirty="0" err="1" smtClean="0"/>
              <a:t>socijalnih</a:t>
            </a:r>
            <a:r>
              <a:rPr lang="en-GB" dirty="0" smtClean="0"/>
              <a:t> </a:t>
            </a:r>
            <a:r>
              <a:rPr lang="en-GB" dirty="0" err="1" smtClean="0"/>
              <a:t>potreba</a:t>
            </a:r>
            <a:r>
              <a:rPr lang="en-GB" dirty="0" smtClean="0"/>
              <a:t>, </a:t>
            </a:r>
            <a:r>
              <a:rPr lang="en-GB" dirty="0" err="1" smtClean="0"/>
              <a:t>otkrivanje</a:t>
            </a:r>
            <a:r>
              <a:rPr lang="en-GB" dirty="0" smtClean="0"/>
              <a:t>, </a:t>
            </a:r>
            <a:r>
              <a:rPr lang="en-GB" dirty="0" err="1" smtClean="0"/>
              <a:t>identifikacija</a:t>
            </a:r>
            <a:r>
              <a:rPr lang="en-GB" dirty="0" smtClean="0"/>
              <a:t>, </a:t>
            </a:r>
            <a:r>
              <a:rPr lang="en-GB" dirty="0" err="1" smtClean="0"/>
              <a:t>selekcija</a:t>
            </a:r>
            <a:r>
              <a:rPr lang="en-GB" dirty="0" smtClean="0"/>
              <a:t> i </a:t>
            </a:r>
            <a:r>
              <a:rPr lang="en-GB" dirty="0" err="1" smtClean="0"/>
              <a:t>utvrđivanje</a:t>
            </a:r>
            <a:r>
              <a:rPr lang="en-GB" dirty="0" smtClean="0"/>
              <a:t> </a:t>
            </a:r>
            <a:r>
              <a:rPr lang="en-GB" dirty="0" err="1" smtClean="0"/>
              <a:t>prioriteta</a:t>
            </a:r>
            <a:r>
              <a:rPr lang="en-GB" dirty="0" smtClean="0"/>
              <a:t> </a:t>
            </a:r>
            <a:r>
              <a:rPr lang="en-GB" dirty="0" err="1" smtClean="0"/>
              <a:t>zadovoljavanja</a:t>
            </a:r>
            <a:r>
              <a:rPr lang="en-GB" dirty="0" smtClean="0"/>
              <a:t> </a:t>
            </a:r>
            <a:r>
              <a:rPr lang="en-GB" dirty="0" err="1" smtClean="0"/>
              <a:t>potreba</a:t>
            </a:r>
            <a:r>
              <a:rPr lang="en-GB" dirty="0" smtClean="0"/>
              <a:t>, </a:t>
            </a:r>
            <a:r>
              <a:rPr lang="en-GB" dirty="0" err="1" smtClean="0"/>
              <a:t>aktivnosti</a:t>
            </a:r>
            <a:r>
              <a:rPr lang="en-GB" dirty="0" smtClean="0"/>
              <a:t> </a:t>
            </a:r>
            <a:r>
              <a:rPr lang="en-GB" dirty="0" err="1" smtClean="0"/>
              <a:t>usmjerene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prevenciju</a:t>
            </a:r>
            <a:r>
              <a:rPr lang="en-GB" dirty="0" smtClean="0"/>
              <a:t> i </a:t>
            </a:r>
            <a:r>
              <a:rPr lang="en-GB" dirty="0" err="1" smtClean="0"/>
              <a:t>suzbijanje</a:t>
            </a:r>
            <a:r>
              <a:rPr lang="en-GB" dirty="0" smtClean="0"/>
              <a:t> </a:t>
            </a:r>
            <a:r>
              <a:rPr lang="en-GB" dirty="0" err="1" smtClean="0"/>
              <a:t>socijalnih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4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 </a:t>
            </a:r>
            <a:r>
              <a:rPr lang="en-GB" dirty="0" err="1" smtClean="0"/>
              <a:t>ključna</a:t>
            </a:r>
            <a:r>
              <a:rPr lang="en-GB" dirty="0" smtClean="0"/>
              <a:t> </a:t>
            </a:r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soc.rada</a:t>
            </a:r>
            <a:r>
              <a:rPr lang="en-GB" dirty="0" smtClean="0"/>
              <a:t> u </a:t>
            </a:r>
            <a:r>
              <a:rPr lang="en-GB" dirty="0" err="1" smtClean="0"/>
              <a:t>lok.zaj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socijalnog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u </a:t>
            </a:r>
            <a:r>
              <a:rPr lang="en-GB" dirty="0" err="1" smtClean="0"/>
              <a:t>organizovanju</a:t>
            </a:r>
            <a:r>
              <a:rPr lang="en-GB" dirty="0" smtClean="0"/>
              <a:t> </a:t>
            </a:r>
            <a:r>
              <a:rPr lang="en-GB" dirty="0" err="1" smtClean="0"/>
              <a:t>lokalne</a:t>
            </a:r>
            <a:r>
              <a:rPr lang="en-GB" dirty="0" smtClean="0"/>
              <a:t> </a:t>
            </a:r>
            <a:r>
              <a:rPr lang="en-GB" dirty="0" err="1" smtClean="0"/>
              <a:t>zajednice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- </a:t>
            </a:r>
            <a:r>
              <a:rPr lang="en-GB" dirty="0" err="1"/>
              <a:t>M</a:t>
            </a:r>
            <a:r>
              <a:rPr lang="en-GB" dirty="0" err="1" smtClean="0"/>
              <a:t>etoda</a:t>
            </a:r>
            <a:r>
              <a:rPr lang="en-GB" dirty="0" smtClean="0"/>
              <a:t> </a:t>
            </a:r>
            <a:r>
              <a:rPr lang="en-GB" dirty="0" err="1" smtClean="0"/>
              <a:t>socijalne</a:t>
            </a:r>
            <a:r>
              <a:rPr lang="en-GB" dirty="0" smtClean="0"/>
              <a:t> </a:t>
            </a:r>
            <a:r>
              <a:rPr lang="en-GB" dirty="0" err="1" smtClean="0"/>
              <a:t>akcije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- </a:t>
            </a:r>
            <a:r>
              <a:rPr lang="en-GB" dirty="0" err="1" smtClean="0"/>
              <a:t>Metoda</a:t>
            </a:r>
            <a:r>
              <a:rPr lang="en-GB" dirty="0" smtClean="0"/>
              <a:t> </a:t>
            </a:r>
            <a:r>
              <a:rPr lang="en-GB" dirty="0" err="1" smtClean="0"/>
              <a:t>saradnje</a:t>
            </a:r>
            <a:r>
              <a:rPr lang="en-GB" dirty="0" smtClean="0"/>
              <a:t> i </a:t>
            </a:r>
            <a:r>
              <a:rPr lang="en-GB" dirty="0" err="1" smtClean="0"/>
              <a:t>koordinacije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ISTRAŽIVANJE: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z="2000" dirty="0"/>
              <a:t>MZ kao “produžena ruka“ lokalne vlasti: „Mjesna zajednica je produžena ruka vladi, odnosno zakonodavne i izvršne vlasti, tako da može probleme svoje mjesne zajednice da prenese njima i da se to realizuje svake godine kao što se to i do sada radilo. Znači, bez mjesne zajednice i bez ljudi koji su u organima mjesne zajednice, jako bi bilo teško da svako pojedinačno ide u vladu i traži ljude koji su tamo za nešto zaduženi, da iznose svaki svoje probleme, a ovako, to napravi jednu cjelinu, tako da mjesna zajednica podnese zahtjev i rješava probleme svih građana.“ (Muškarac, Brčko</a:t>
            </a:r>
            <a:r>
              <a:rPr lang="vi-VN" sz="2000" dirty="0" smtClean="0"/>
              <a:t>).</a:t>
            </a:r>
            <a:endParaRPr lang="en-GB" sz="2000" dirty="0" smtClean="0"/>
          </a:p>
          <a:p>
            <a:r>
              <a:rPr lang="en-GB" sz="2000" dirty="0"/>
              <a:t>„</a:t>
            </a:r>
            <a:r>
              <a:rPr lang="en-GB" sz="2000" dirty="0" err="1"/>
              <a:t>Očigledno</a:t>
            </a:r>
            <a:r>
              <a:rPr lang="en-GB" sz="2000" dirty="0"/>
              <a:t> je </a:t>
            </a:r>
            <a:r>
              <a:rPr lang="en-GB" sz="2000" dirty="0" err="1"/>
              <a:t>najvažnija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toga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</a:t>
            </a:r>
            <a:r>
              <a:rPr lang="en-GB" sz="2000" dirty="0" err="1"/>
              <a:t>odrasli</a:t>
            </a:r>
            <a:r>
              <a:rPr lang="en-GB" sz="2000" dirty="0"/>
              <a:t> u </a:t>
            </a:r>
            <a:r>
              <a:rPr lang="en-GB" sz="2000" dirty="0" err="1"/>
              <a:t>njoj</a:t>
            </a:r>
            <a:r>
              <a:rPr lang="en-GB" sz="2000" dirty="0"/>
              <a:t>, </a:t>
            </a:r>
            <a:r>
              <a:rPr lang="en-GB" sz="2000" dirty="0" err="1"/>
              <a:t>živimo</a:t>
            </a:r>
            <a:r>
              <a:rPr lang="en-GB" sz="2000" dirty="0"/>
              <a:t> </a:t>
            </a:r>
            <a:r>
              <a:rPr lang="en-GB" sz="2000" dirty="0" err="1"/>
              <a:t>tu</a:t>
            </a:r>
            <a:r>
              <a:rPr lang="en-GB" sz="2000" dirty="0"/>
              <a:t>, i </a:t>
            </a:r>
            <a:r>
              <a:rPr lang="en-GB" sz="2000" dirty="0" err="1"/>
              <a:t>naravno</a:t>
            </a:r>
            <a:r>
              <a:rPr lang="en-GB" sz="2000" dirty="0"/>
              <a:t> da se </a:t>
            </a:r>
            <a:r>
              <a:rPr lang="en-GB" sz="2000" dirty="0" err="1"/>
              <a:t>trudimo</a:t>
            </a:r>
            <a:r>
              <a:rPr lang="en-GB" sz="2000" dirty="0"/>
              <a:t> da </a:t>
            </a:r>
            <a:r>
              <a:rPr lang="en-GB" sz="2000" dirty="0" err="1"/>
              <a:t>poboljšamo</a:t>
            </a:r>
            <a:r>
              <a:rPr lang="en-GB" sz="2000" dirty="0"/>
              <a:t> </a:t>
            </a:r>
            <a:r>
              <a:rPr lang="en-GB" sz="2000" dirty="0" err="1"/>
              <a:t>život</a:t>
            </a:r>
            <a:r>
              <a:rPr lang="en-GB" sz="2000" dirty="0"/>
              <a:t> </a:t>
            </a:r>
            <a:r>
              <a:rPr lang="en-GB" sz="2000" dirty="0" err="1"/>
              <a:t>ljudi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tu</a:t>
            </a:r>
            <a:r>
              <a:rPr lang="en-GB" sz="2000" dirty="0"/>
              <a:t> </a:t>
            </a:r>
            <a:r>
              <a:rPr lang="en-GB" sz="2000" dirty="0" err="1"/>
              <a:t>žive</a:t>
            </a:r>
            <a:r>
              <a:rPr lang="en-GB" sz="2000" dirty="0"/>
              <a:t> i </a:t>
            </a:r>
            <a:r>
              <a:rPr lang="en-GB" sz="2000" dirty="0" err="1"/>
              <a:t>nas</a:t>
            </a:r>
            <a:r>
              <a:rPr lang="en-GB" sz="2000" dirty="0"/>
              <a:t> </a:t>
            </a:r>
            <a:r>
              <a:rPr lang="en-GB" sz="2000" dirty="0" err="1"/>
              <a:t>samih</a:t>
            </a:r>
            <a:r>
              <a:rPr lang="en-GB" sz="2000" dirty="0"/>
              <a:t>.” (</a:t>
            </a:r>
            <a:r>
              <a:rPr lang="en-GB" sz="2000" dirty="0" err="1"/>
              <a:t>Grupa</a:t>
            </a:r>
            <a:r>
              <a:rPr lang="en-GB" sz="2000" dirty="0"/>
              <a:t> </a:t>
            </a:r>
            <a:r>
              <a:rPr lang="en-GB" sz="2000" dirty="0" err="1"/>
              <a:t>žena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ruralnih</a:t>
            </a:r>
            <a:r>
              <a:rPr lang="en-GB" sz="2000" dirty="0"/>
              <a:t> </a:t>
            </a:r>
            <a:r>
              <a:rPr lang="en-GB" sz="2000" dirty="0" err="1"/>
              <a:t>sredina</a:t>
            </a:r>
            <a:r>
              <a:rPr lang="en-GB" sz="2000" dirty="0"/>
              <a:t>, </a:t>
            </a:r>
            <a:r>
              <a:rPr lang="en-GB" sz="2000" dirty="0" err="1"/>
              <a:t>Kotor</a:t>
            </a:r>
            <a:r>
              <a:rPr lang="en-GB" sz="2000" dirty="0"/>
              <a:t> </a:t>
            </a:r>
            <a:r>
              <a:rPr lang="en-GB" sz="2000" dirty="0" err="1"/>
              <a:t>Varoš</a:t>
            </a:r>
            <a:r>
              <a:rPr lang="en-GB" sz="2000" dirty="0" smtClean="0"/>
              <a:t>).</a:t>
            </a:r>
          </a:p>
          <a:p>
            <a:r>
              <a:rPr lang="vi-VN" sz="2000" dirty="0"/>
              <a:t>MZ kao servis građana u rješavanju njihovih svakodnevnih problema. Stvarajući uslove za kvalitetan život građana u sredini u kojoj žive, MZ može da obezbijedi sredstva za finansiranje infrastrukture i kvalitetniji kadar koji će upravljati projektima. U slučaju građana koji žive u udaljenijim mjestima, MZ ima važnu ulogu u omogućavanju pristupa uslugama koje pružaju jedinice lokalne samouprave kroz MZ. Građanima često nedostaje struktura kroz koju bi kanalisali određene inicijative, a MZ im upravo to treba da pruža i omogućava.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314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Dnevni</a:t>
            </a:r>
            <a:r>
              <a:rPr lang="en-GB" dirty="0" smtClean="0"/>
              <a:t> </a:t>
            </a:r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djecu</a:t>
            </a:r>
            <a:r>
              <a:rPr lang="en-GB" dirty="0" smtClean="0"/>
              <a:t> u </a:t>
            </a:r>
            <a:r>
              <a:rPr lang="en-GB" dirty="0" err="1" smtClean="0"/>
              <a:t>riziku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" y="3534544"/>
            <a:ext cx="3923275" cy="2942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5184576" cy="3140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7235" y="70317"/>
            <a:ext cx="2664296" cy="5061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40305" y="448427"/>
            <a:ext cx="2483363" cy="41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Dnevni</a:t>
            </a:r>
            <a:r>
              <a:rPr lang="en-GB" dirty="0" smtClean="0"/>
              <a:t> </a:t>
            </a:r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djecu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poteškoćama</a:t>
            </a:r>
            <a:r>
              <a:rPr lang="en-GB" dirty="0" smtClean="0"/>
              <a:t> u </a:t>
            </a:r>
            <a:r>
              <a:rPr lang="en-GB" dirty="0" err="1" smtClean="0"/>
              <a:t>razvoju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608512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4355976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9143999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POSTOJEĆA SARADNJA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 </a:t>
            </a:r>
            <a:r>
              <a:rPr lang="en-GB" dirty="0" err="1" smtClean="0"/>
              <a:t>Razmjena</a:t>
            </a:r>
            <a:r>
              <a:rPr lang="en-GB" dirty="0" smtClean="0"/>
              <a:t> </a:t>
            </a:r>
            <a:r>
              <a:rPr lang="en-GB" dirty="0" err="1" smtClean="0"/>
              <a:t>informacija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Zajednički</a:t>
            </a:r>
            <a:r>
              <a:rPr lang="en-GB" dirty="0" smtClean="0"/>
              <a:t> rad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terenu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Socijalna</a:t>
            </a:r>
            <a:r>
              <a:rPr lang="en-GB" dirty="0" smtClean="0"/>
              <a:t> </a:t>
            </a:r>
            <a:r>
              <a:rPr lang="en-GB" dirty="0" err="1" smtClean="0"/>
              <a:t>isključenost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Dostupnost</a:t>
            </a:r>
            <a:r>
              <a:rPr lang="en-GB" dirty="0" smtClean="0"/>
              <a:t> </a:t>
            </a:r>
            <a:r>
              <a:rPr lang="en-GB" dirty="0" err="1" smtClean="0"/>
              <a:t>usluga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Novogodišnja</a:t>
            </a:r>
            <a:r>
              <a:rPr lang="en-GB" dirty="0" smtClean="0"/>
              <a:t> </a:t>
            </a:r>
            <a:r>
              <a:rPr lang="en-GB" dirty="0" err="1" smtClean="0"/>
              <a:t>akcija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Preventivne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endParaRPr lang="en-GB" dirty="0" smtClean="0"/>
          </a:p>
          <a:p>
            <a:r>
              <a:rPr lang="en-GB" dirty="0" smtClean="0"/>
              <a:t>- Dan “</a:t>
            </a:r>
            <a:r>
              <a:rPr lang="en-GB" dirty="0" err="1" smtClean="0"/>
              <a:t>Otvorenih</a:t>
            </a:r>
            <a:r>
              <a:rPr lang="en-GB" dirty="0" smtClean="0"/>
              <a:t> </a:t>
            </a:r>
            <a:r>
              <a:rPr lang="en-GB" dirty="0" err="1" smtClean="0"/>
              <a:t>vrata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-</a:t>
            </a:r>
            <a:r>
              <a:rPr lang="en-GB" dirty="0" err="1" smtClean="0"/>
              <a:t>Zajednički</a:t>
            </a:r>
            <a:r>
              <a:rPr lang="en-GB" dirty="0" smtClean="0"/>
              <a:t> </a:t>
            </a:r>
            <a:r>
              <a:rPr lang="en-GB" dirty="0" err="1" smtClean="0"/>
              <a:t>sastanci</a:t>
            </a:r>
            <a:endParaRPr lang="en-GB" dirty="0" smtClean="0"/>
          </a:p>
          <a:p>
            <a:r>
              <a:rPr lang="en-GB" dirty="0" smtClean="0"/>
              <a:t>-</a:t>
            </a:r>
            <a:r>
              <a:rPr lang="en-GB" dirty="0" err="1" smtClean="0"/>
              <a:t>Partnerski</a:t>
            </a:r>
            <a:r>
              <a:rPr lang="en-GB" dirty="0" smtClean="0"/>
              <a:t> </a:t>
            </a:r>
            <a:r>
              <a:rPr lang="en-GB" dirty="0" err="1" smtClean="0"/>
              <a:t>odnos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614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125</TotalTime>
  <Words>630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PowerPoint Presentation</vt:lpstr>
      <vt:lpstr>PowerPoint Presentation</vt:lpstr>
      <vt:lpstr>   PRAVA U SOCIJALNOJ ZAŠTITI</vt:lpstr>
      <vt:lpstr>          Socijalni rad u zajednici</vt:lpstr>
      <vt:lpstr>Tri ključna metoda soc.rada u lok.zaj.</vt:lpstr>
      <vt:lpstr>ISTRAŽIVANJE:</vt:lpstr>
      <vt:lpstr>Dnevni centar za djecu u riziku</vt:lpstr>
      <vt:lpstr>Dnevni centar za djecu sa poteškoćama u razvoju</vt:lpstr>
      <vt:lpstr>POSTOJEĆA SARADNJA</vt:lpstr>
      <vt:lpstr>PLANOVI: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15</cp:revision>
  <dcterms:created xsi:type="dcterms:W3CDTF">2024-07-08T19:37:23Z</dcterms:created>
  <dcterms:modified xsi:type="dcterms:W3CDTF">2024-07-08T21:44:24Z</dcterms:modified>
</cp:coreProperties>
</file>