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8" r:id="rId5"/>
    <p:sldId id="337" r:id="rId6"/>
    <p:sldId id="338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83"/>
    <a:srgbClr val="7A0000"/>
    <a:srgbClr val="AF6666"/>
    <a:srgbClr val="3D8C41"/>
    <a:srgbClr val="32A1A6"/>
    <a:srgbClr val="EBEBDD"/>
    <a:srgbClr val="4D4D4D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 showGuides="1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  <p:guide pos="801"/>
      </p:guideLst>
    </p:cSldViewPr>
  </p:slideViewPr>
  <p:outlineViewPr>
    <p:cViewPr>
      <p:scale>
        <a:sx n="33" d="100"/>
        <a:sy n="33" d="100"/>
      </p:scale>
      <p:origin x="0" y="-102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BDE61-105E-4C8A-9370-EE26862DA328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EE74F-E86B-4506-9DE4-E1532F48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E564-F46A-4B13-9263-4DBEDE3F3E54}" type="datetimeFigureOut">
              <a:rPr lang="en-US" noProof="0" smtClean="0"/>
              <a:t>2/16/2022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110D-4E99-49C1-BF09-9D9E5818BB6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15" name="Rectangle 13" descr="Rectangle shape">
            <a:extLst>
              <a:ext uri="{FF2B5EF4-FFF2-40B4-BE49-F238E27FC236}">
                <a16:creationId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1" y="3341010"/>
            <a:ext cx="4246123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3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1" name="Rectangle 31" descr="Rectangle shape">
            <a:extLst>
              <a:ext uri="{FF2B5EF4-FFF2-40B4-BE49-F238E27FC236}">
                <a16:creationId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0" y="4252116"/>
            <a:ext cx="27861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1" descr="Competitors logos quadrant">
            <a:extLst>
              <a:ext uri="{FF2B5EF4-FFF2-40B4-BE49-F238E27FC236}">
                <a16:creationId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7" name="Rectangle 30" descr="Rectangle shape">
            <a:extLst>
              <a:ext uri="{FF2B5EF4-FFF2-40B4-BE49-F238E27FC236}">
                <a16:creationId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551837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7" descr="Rectangle shape">
            <a:extLst>
              <a:ext uri="{FF2B5EF4-FFF2-40B4-BE49-F238E27FC236}">
                <a16:creationId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Rectangle 27" descr="Rectangle shape">
            <a:extLst>
              <a:ext uri="{FF2B5EF4-FFF2-40B4-BE49-F238E27FC236}">
                <a16:creationId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1" y="1525500"/>
            <a:ext cx="722887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0" name="Rectangle 8" descr="Rectangle shape">
            <a:extLst>
              <a:ext uri="{FF2B5EF4-FFF2-40B4-BE49-F238E27FC236}">
                <a16:creationId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72317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4 Name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6 Name</a:t>
            </a:r>
          </a:p>
        </p:txBody>
      </p:sp>
      <p:sp>
        <p:nvSpPr>
          <p:cNvPr id="76" name="Text Placeholder 17">
            <a:extLst>
              <a:ext uri="{FF2B5EF4-FFF2-40B4-BE49-F238E27FC236}">
                <a16:creationId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5 Name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33" name="Rectangle 63" descr="Rectangle shape">
            <a:extLst>
              <a:ext uri="{FF2B5EF4-FFF2-40B4-BE49-F238E27FC236}">
                <a16:creationId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07679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Rectangle 25" descr="Rectangle shape">
            <a:extLst>
              <a:ext uri="{FF2B5EF4-FFF2-40B4-BE49-F238E27FC236}">
                <a16:creationId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304220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9" descr="Rectangle shape">
            <a:extLst>
              <a:ext uri="{FF2B5EF4-FFF2-40B4-BE49-F238E27FC236}">
                <a16:creationId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32327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8" descr="Rectangle shape">
            <a:extLst>
              <a:ext uri="{FF2B5EF4-FFF2-40B4-BE49-F238E27FC236}">
                <a16:creationId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THANK</a:t>
            </a:r>
            <a:br>
              <a:rPr lang="en-US" noProof="0"/>
            </a:br>
            <a:r>
              <a:rPr lang="en-US" noProof="0"/>
              <a:t>YOU!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August Bergqvist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678-555-0177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bergqvist@vanarsdelltd.com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www.vanasdelltd.com</a:t>
            </a:r>
          </a:p>
        </p:txBody>
      </p:sp>
      <p:sp>
        <p:nvSpPr>
          <p:cNvPr id="21" name="Rectangle 12" descr="Rectangle shape">
            <a:extLst>
              <a:ext uri="{FF2B5EF4-FFF2-40B4-BE49-F238E27FC236}">
                <a16:creationId xmlns:a16="http://schemas.microsoft.com/office/drawing/2014/main" id="{F63A6226-0829-4BFB-805E-8B463D763BD0}"/>
              </a:ext>
            </a:extLst>
          </p:cNvPr>
          <p:cNvSpPr/>
          <p:nvPr userDrawn="1"/>
        </p:nvSpPr>
        <p:spPr>
          <a:xfrm>
            <a:off x="4760495" y="2320161"/>
            <a:ext cx="743150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8" descr="Rectangle shape">
            <a:extLst>
              <a:ext uri="{FF2B5EF4-FFF2-40B4-BE49-F238E27FC236}">
                <a16:creationId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Rectangle 18" descr="Rectangle shape">
            <a:extLst>
              <a:ext uri="{FF2B5EF4-FFF2-40B4-BE49-F238E27FC236}">
                <a16:creationId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04523" y="1373103"/>
            <a:ext cx="788747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9" descr="Rectangle shape">
            <a:extLst>
              <a:ext uri="{FF2B5EF4-FFF2-40B4-BE49-F238E27FC236}">
                <a16:creationId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370971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spcBef>
                <a:spcPts val="600"/>
              </a:spcBef>
            </a:pPr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0"/>
              </a:spcBef>
            </a:pPr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22" descr="Rectangle shape">
            <a:extLst>
              <a:ext uri="{FF2B5EF4-FFF2-40B4-BE49-F238E27FC236}">
                <a16:creationId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26440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12BFB-BA84-40BC-BBA2-C29418931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1593" y="2297906"/>
            <a:ext cx="9168815" cy="22621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2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17" descr="Rectangle shape">
            <a:extLst>
              <a:ext uri="{FF2B5EF4-FFF2-40B4-BE49-F238E27FC236}">
                <a16:creationId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Rectangle shape">
            <a:extLst>
              <a:ext uri="{FF2B5EF4-FFF2-40B4-BE49-F238E27FC236}">
                <a16:creationId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52334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Rectangle 13" descr="Rectangle shape">
            <a:extLst>
              <a:ext uri="{FF2B5EF4-FFF2-40B4-BE49-F238E27FC236}">
                <a16:creationId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2396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Rectangle 23" descr="Rectangle shape">
            <a:extLst>
              <a:ext uri="{FF2B5EF4-FFF2-40B4-BE49-F238E27FC236}">
                <a16:creationId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18" name="Rectangle 16" descr="Rectangle shape">
            <a:extLst>
              <a:ext uri="{FF2B5EF4-FFF2-40B4-BE49-F238E27FC236}">
                <a16:creationId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500552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/>
              <a:t>CLICK TO EDIT MASTER TITLE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4" r:id="rId33"/>
    <p:sldLayoutId id="2147483692" r:id="rId34"/>
    <p:sldLayoutId id="2147483687" r:id="rId35"/>
    <p:sldLayoutId id="2147483693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400" dirty="0">
                <a:latin typeface="Arial Narrow" panose="020B0606020202030204" pitchFamily="34" charset="0"/>
              </a:rPr>
              <a:t>Model              </a:t>
            </a:r>
            <a:r>
              <a:rPr lang="sr-Latn-BA" sz="4000" dirty="0">
                <a:latin typeface="Arial Narrow" panose="020B0606020202030204" pitchFamily="34" charset="0"/>
              </a:rPr>
              <a:t>Pravilnika o sportu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3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BA" sz="2000" dirty="0">
                <a:latin typeface="Arial Narrow" panose="020B0606020202030204" pitchFamily="34" charset="0"/>
              </a:rPr>
              <a:t>Finansijsko upravljanje i kontrola za JLS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 txBox="1">
            <a:spLocks/>
          </p:cNvSpPr>
          <p:nvPr/>
        </p:nvSpPr>
        <p:spPr>
          <a:xfrm>
            <a:off x="4093464" y="840405"/>
            <a:ext cx="4005072" cy="9052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28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000" b="1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D</a:t>
            </a:r>
            <a:r>
              <a:rPr lang="en-US" sz="2000" b="1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r Bojan </a:t>
            </a:r>
            <a:r>
              <a:rPr lang="en-US" sz="2000" b="1" dirty="0" err="1">
                <a:solidFill>
                  <a:schemeClr val="bg2"/>
                </a:solidFill>
                <a:latin typeface="Bahnschrift Light SemiCondensed" panose="020B0502040204020203" pitchFamily="34" charset="0"/>
              </a:rPr>
              <a:t>Ćurić</a:t>
            </a:r>
            <a:r>
              <a:rPr lang="en-US" sz="2000" b="1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 </a:t>
            </a:r>
            <a:r>
              <a:rPr lang="sr-Latn-BA" sz="2000" b="1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– Ovlašteni revizor</a:t>
            </a:r>
            <a:endParaRPr lang="en-US" sz="2000" b="1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 txBox="1">
            <a:spLocks/>
          </p:cNvSpPr>
          <p:nvPr/>
        </p:nvSpPr>
        <p:spPr>
          <a:xfrm>
            <a:off x="4350328" y="6375742"/>
            <a:ext cx="3380508" cy="4190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28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1800" dirty="0">
                <a:solidFill>
                  <a:schemeClr val="bg2"/>
                </a:solidFill>
                <a:latin typeface="Arial Narrow" panose="020B0606020202030204" pitchFamily="34" charset="0"/>
              </a:rPr>
              <a:t>Teslić, 16 februar 2022.godine</a:t>
            </a:r>
            <a:endParaRPr lang="en-US" sz="1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Placeholder 7" descr="Arial view of a man's desk with clipboard of papers on the left, hands pointing at the laptop screen, and cell phone on top of folders on the right. 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0136" y="110836"/>
            <a:ext cx="3927209" cy="174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 txBox="1">
            <a:spLocks/>
          </p:cNvSpPr>
          <p:nvPr/>
        </p:nvSpPr>
        <p:spPr>
          <a:xfrm>
            <a:off x="0" y="2332024"/>
            <a:ext cx="4093464" cy="9052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28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000" b="1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Savez opština i gradova Republike Srpske</a:t>
            </a:r>
            <a:endParaRPr lang="en-US" sz="2000" b="1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83D5D-8E65-42E8-BA74-2E2799FE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ADB21EC-A694-46EC-A11A-C6E02A133068}"/>
              </a:ext>
            </a:extLst>
          </p:cNvPr>
          <p:cNvSpPr txBox="1">
            <a:spLocks/>
          </p:cNvSpPr>
          <p:nvPr/>
        </p:nvSpPr>
        <p:spPr>
          <a:xfrm>
            <a:off x="3907412" y="90815"/>
            <a:ext cx="6698343" cy="5351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2800" dirty="0">
                <a:latin typeface="Arial Narrow" panose="020B0606020202030204" pitchFamily="34" charset="0"/>
              </a:rPr>
              <a:t> Model Pravilnika za sport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241320-E948-4C41-96A5-A5BBDCB413E1}"/>
              </a:ext>
            </a:extLst>
          </p:cNvPr>
          <p:cNvSpPr txBox="1">
            <a:spLocks/>
          </p:cNvSpPr>
          <p:nvPr/>
        </p:nvSpPr>
        <p:spPr>
          <a:xfrm>
            <a:off x="302723" y="1661156"/>
            <a:ext cx="6035040" cy="51363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None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sr-Latn-BA" dirty="0">
              <a:latin typeface="Arial Narrow" panose="020B0606020202030204" pitchFamily="34" charset="0"/>
            </a:endParaRP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3639" y="1001548"/>
            <a:ext cx="563001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Uvodne odredbe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Kategorizacija sportova</a:t>
            </a:r>
            <a:endParaRPr lang="sr-Latn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BA" sz="2400" kern="1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Finansiranje projekata i programa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Kriterijumi odobravanja projekata i </a:t>
            </a:r>
            <a:r>
              <a:rPr lang="sr-Latn-RS" sz="2400" kern="0" dirty="0" err="1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dodjela</a:t>
            </a: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sredstava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 err="1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Izvještavanje</a:t>
            </a: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realizaciji projekata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Kontrola realizacije odobrenih projekata</a:t>
            </a: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sr-Latn-RS" sz="2400" kern="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Prelazne i završne odredbe</a:t>
            </a:r>
            <a:endParaRPr lang="sr-Cyrl-BA" sz="2400" kern="1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813" y="4697488"/>
            <a:ext cx="718762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algn="just">
              <a:spcBef>
                <a:spcPts val="600"/>
              </a:spcBef>
              <a:spcAft>
                <a:spcPts val="600"/>
              </a:spcAft>
            </a:pPr>
            <a:r>
              <a:rPr lang="sr-Latn-BA" dirty="0">
                <a:latin typeface="Arial Narrow" panose="020B0606020202030204" pitchFamily="34" charset="0"/>
              </a:rPr>
              <a:t>Model Pravilnika za sport je kreiran na osnovu sljedeće regulative:</a:t>
            </a:r>
            <a:endParaRPr lang="sr-Latn-BA" sz="16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BA" sz="1400" dirty="0">
                <a:latin typeface="Arial Narrow" panose="020B0606020202030204" pitchFamily="34" charset="0"/>
              </a:rPr>
              <a:t>Zakon o lokalnoj samoupravi </a:t>
            </a:r>
            <a:r>
              <a:rPr lang="sr-Cyrl-CS" sz="1400" dirty="0">
                <a:latin typeface="Arial Narrow" panose="020B0606020202030204" pitchFamily="34" charset="0"/>
              </a:rPr>
              <a:t>(„Službeni glasnik Republike </a:t>
            </a:r>
            <a:r>
              <a:rPr lang="sr-Latn-BA" sz="1400" dirty="0">
                <a:latin typeface="Arial Narrow" panose="020B0606020202030204" pitchFamily="34" charset="0"/>
              </a:rPr>
              <a:t>Srpske</a:t>
            </a:r>
            <a:r>
              <a:rPr lang="sr-Cyrl-CS" sz="1400" dirty="0">
                <a:latin typeface="Arial Narrow" panose="020B0606020202030204" pitchFamily="34" charset="0"/>
              </a:rPr>
              <a:t>” broj 97/16</a:t>
            </a:r>
            <a:r>
              <a:rPr lang="sr-Latn-BA" sz="1400" dirty="0">
                <a:latin typeface="Arial Narrow" panose="020B0606020202030204" pitchFamily="34" charset="0"/>
              </a:rPr>
              <a:t>, 36/19,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CS" sz="1400" dirty="0">
                <a:latin typeface="Arial Narrow" panose="020B0606020202030204" pitchFamily="34" charset="0"/>
              </a:rPr>
              <a:t>Zakon o sportu </a:t>
            </a:r>
            <a:r>
              <a:rPr lang="sr-Latn-BA" sz="1400" dirty="0">
                <a:latin typeface="Arial Narrow" panose="020B0606020202030204" pitchFamily="34" charset="0"/>
              </a:rPr>
              <a:t>Republike Srpske </a:t>
            </a:r>
            <a:r>
              <a:rPr lang="sr-Cyrl-CS" sz="1400" dirty="0">
                <a:latin typeface="Arial Narrow" panose="020B0606020202030204" pitchFamily="34" charset="0"/>
              </a:rPr>
              <a:t>(„Službeni glasnik Republike </a:t>
            </a:r>
            <a:r>
              <a:rPr lang="sr-Latn-BA" sz="1400" dirty="0">
                <a:latin typeface="Arial Narrow" panose="020B0606020202030204" pitchFamily="34" charset="0"/>
              </a:rPr>
              <a:t>Srpske</a:t>
            </a:r>
            <a:r>
              <a:rPr lang="sr-Cyrl-CS" sz="1400" dirty="0">
                <a:latin typeface="Arial Narrow" panose="020B0606020202030204" pitchFamily="34" charset="0"/>
              </a:rPr>
              <a:t>” broj </a:t>
            </a:r>
            <a:r>
              <a:rPr lang="sr-Latn-BA" sz="1400" dirty="0">
                <a:latin typeface="Arial Narrow" panose="020B0606020202030204" pitchFamily="34" charset="0"/>
              </a:rPr>
              <a:t>79/20</a:t>
            </a:r>
            <a:r>
              <a:rPr lang="sr-Cyrl-CS" sz="1400" dirty="0">
                <a:latin typeface="Arial Narrow" panose="020B0606020202030204" pitchFamily="34" charset="0"/>
              </a:rPr>
              <a:t>)</a:t>
            </a:r>
            <a:r>
              <a:rPr lang="sr-Latn-BA" sz="1400" dirty="0">
                <a:latin typeface="Arial Narrow" panose="020B0606020202030204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BA" sz="1400" dirty="0">
                <a:latin typeface="Arial Narrow" panose="020B0606020202030204" pitchFamily="34" charset="0"/>
              </a:rPr>
              <a:t>Pravilnik o kategorizaciji sportova, sportista i sportskih stručnjaka i stručnjaka u sportu </a:t>
            </a:r>
            <a:r>
              <a:rPr lang="sr-Cyrl-CS" sz="1400" dirty="0">
                <a:latin typeface="Arial Narrow" panose="020B0606020202030204" pitchFamily="34" charset="0"/>
              </a:rPr>
              <a:t>(„Službeni glasnik Republike </a:t>
            </a:r>
            <a:r>
              <a:rPr lang="sr-Latn-BA" sz="1400" dirty="0">
                <a:latin typeface="Arial Narrow" panose="020B0606020202030204" pitchFamily="34" charset="0"/>
              </a:rPr>
              <a:t>Srpske</a:t>
            </a:r>
            <a:r>
              <a:rPr lang="sr-Cyrl-CS" sz="1400" dirty="0">
                <a:latin typeface="Arial Narrow" panose="020B0606020202030204" pitchFamily="34" charset="0"/>
              </a:rPr>
              <a:t>” broj </a:t>
            </a:r>
            <a:r>
              <a:rPr lang="sr-Latn-BA" sz="1400" dirty="0">
                <a:latin typeface="Arial Narrow" panose="020B0606020202030204" pitchFamily="34" charset="0"/>
              </a:rPr>
              <a:t>56/21</a:t>
            </a:r>
            <a:r>
              <a:rPr lang="sr-Cyrl-CS" sz="1400" dirty="0">
                <a:latin typeface="Arial Narrow" panose="020B0606020202030204" pitchFamily="34" charset="0"/>
              </a:rPr>
              <a:t>)</a:t>
            </a:r>
            <a:r>
              <a:rPr lang="sr-Latn-BA" sz="1400" dirty="0">
                <a:latin typeface="Arial Narrow" panose="020B0606020202030204" pitchFamily="34" charset="0"/>
              </a:rPr>
              <a:t>,  </a:t>
            </a:r>
            <a:endParaRPr lang="sr-Cyrl-BA" sz="1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BA" sz="1400" dirty="0">
                <a:latin typeface="Arial Narrow" panose="020B0606020202030204" pitchFamily="34" charset="0"/>
              </a:rPr>
              <a:t>Metodologija upravljanja grantovima za programe koji se finansiraju ili </a:t>
            </a:r>
            <a:r>
              <a:rPr lang="sr-Latn-BA" sz="1400" dirty="0" err="1">
                <a:latin typeface="Arial Narrow" panose="020B0606020202030204" pitchFamily="34" charset="0"/>
              </a:rPr>
              <a:t>sufinansiraju</a:t>
            </a:r>
            <a:r>
              <a:rPr lang="sr-Latn-BA" sz="1400" dirty="0">
                <a:latin typeface="Arial Narrow" panose="020B0606020202030204" pitchFamily="34" charset="0"/>
              </a:rPr>
              <a:t> sredstvima Republike Srpske</a:t>
            </a:r>
            <a:endParaRPr lang="sr-Cyrl-BA" sz="1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BA" sz="1400" dirty="0">
                <a:latin typeface="Arial Narrow" panose="020B0606020202030204" pitchFamily="34" charset="0"/>
              </a:rPr>
              <a:t>LOD metodologija</a:t>
            </a:r>
            <a:endParaRPr lang="sr-Cyrl-BA" sz="1400" dirty="0">
              <a:latin typeface="Arial Narrow" panose="020B0606020202030204" pitchFamily="34" charset="0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r="13928"/>
          <a:stretch>
            <a:fillRect/>
          </a:stretch>
        </p:blipFill>
        <p:spPr>
          <a:xfrm>
            <a:off x="707753" y="868217"/>
            <a:ext cx="4142327" cy="5394541"/>
          </a:xfrm>
        </p:spPr>
      </p:pic>
    </p:spTree>
    <p:extLst>
      <p:ext uri="{BB962C8B-B14F-4D97-AF65-F5344CB8AC3E}">
        <p14:creationId xmlns:p14="http://schemas.microsoft.com/office/powerpoint/2010/main" val="73383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83D5D-8E65-42E8-BA74-2E2799FE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ADB21EC-A694-46EC-A11A-C6E02A133068}"/>
              </a:ext>
            </a:extLst>
          </p:cNvPr>
          <p:cNvSpPr txBox="1">
            <a:spLocks/>
          </p:cNvSpPr>
          <p:nvPr/>
        </p:nvSpPr>
        <p:spPr>
          <a:xfrm>
            <a:off x="3907412" y="580342"/>
            <a:ext cx="6698343" cy="5351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2800" dirty="0">
                <a:latin typeface="Arial Narrow" panose="020B0606020202030204" pitchFamily="34" charset="0"/>
              </a:rPr>
              <a:t> Prilog Pravilnika o sportu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241320-E948-4C41-96A5-A5BBDCB413E1}"/>
              </a:ext>
            </a:extLst>
          </p:cNvPr>
          <p:cNvSpPr txBox="1">
            <a:spLocks/>
          </p:cNvSpPr>
          <p:nvPr/>
        </p:nvSpPr>
        <p:spPr>
          <a:xfrm>
            <a:off x="302723" y="1661156"/>
            <a:ext cx="6035040" cy="51363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None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sr-Latn-BA" dirty="0">
              <a:latin typeface="Arial Narrow" panose="020B0606020202030204" pitchFamily="34" charset="0"/>
            </a:endParaRP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7412" y="1932730"/>
            <a:ext cx="68160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BA" sz="2000" dirty="0">
                <a:latin typeface="Arial Narrow" panose="020B0606020202030204" pitchFamily="34" charset="0"/>
              </a:rPr>
              <a:t>prijavni obrazac  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BA" sz="2000" dirty="0">
                <a:latin typeface="Arial Narrow" panose="020B0606020202030204" pitchFamily="34" charset="0"/>
              </a:rPr>
              <a:t>obrazac projektnog prijedloga sa budžetom 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BA" sz="2000" dirty="0">
                <a:latin typeface="Arial Narrow" panose="020B0606020202030204" pitchFamily="34" charset="0"/>
              </a:rPr>
              <a:t>obrazac za periodično izvještavanje o realizaciji projekta 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BA" sz="2000" dirty="0">
                <a:latin typeface="Arial Narrow" panose="020B0606020202030204" pitchFamily="34" charset="0"/>
              </a:rPr>
              <a:t>obrazac za završno izvještavanje o realizaciji projekta</a:t>
            </a:r>
            <a:endParaRPr lang="sr-Cyrl-BA" sz="2000" dirty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Latn-BA" sz="2000" dirty="0">
                <a:latin typeface="Arial Narrow" panose="020B0606020202030204" pitchFamily="34" charset="0"/>
              </a:rPr>
              <a:t>tabela vrednovanja projekta</a:t>
            </a:r>
            <a:endParaRPr lang="sr-Cyrl-B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1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Hvala Vam</a:t>
            </a:r>
            <a:r>
              <a:rPr lang="en-US" dirty="0"/>
              <a:t>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81907-ED54-40A8-BFDF-6EA13291E8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3464" y="4671740"/>
            <a:ext cx="4005071" cy="590550"/>
          </a:xfrm>
        </p:spPr>
        <p:txBody>
          <a:bodyPr>
            <a:normAutofit/>
          </a:bodyPr>
          <a:lstStyle/>
          <a:p>
            <a:r>
              <a:rPr lang="sr-Latn-BA" sz="2000" i="1" dirty="0">
                <a:latin typeface="Bahnschrift Light SemiCondensed" panose="020B0502040204020203" pitchFamily="34" charset="0"/>
              </a:rPr>
              <a:t>Dr Bojan </a:t>
            </a:r>
            <a:r>
              <a:rPr lang="sr-Latn-BA" sz="2000" i="1" dirty="0" err="1">
                <a:latin typeface="Bahnschrift Light SemiCondensed" panose="020B0502040204020203" pitchFamily="34" charset="0"/>
              </a:rPr>
              <a:t>Ćurić</a:t>
            </a:r>
            <a:r>
              <a:rPr lang="sr-Latn-BA" sz="2000" i="1" dirty="0">
                <a:latin typeface="Bahnschrift Light SemiCondensed" panose="020B0502040204020203" pitchFamily="34" charset="0"/>
              </a:rPr>
              <a:t> – Ovlašteni revizor</a:t>
            </a:r>
            <a:endParaRPr lang="en-US" sz="2000" i="1" dirty="0">
              <a:latin typeface="Bahnschrift Light SemiCondensed" panose="020B050204020402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Phone: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+</a:t>
            </a:r>
            <a:r>
              <a:rPr lang="sr-Latn-BA" dirty="0"/>
              <a:t>387 65 931 714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86875" y="5373151"/>
            <a:ext cx="1800225" cy="280988"/>
          </a:xfrm>
        </p:spPr>
        <p:txBody>
          <a:bodyPr/>
          <a:lstStyle/>
          <a:p>
            <a:r>
              <a:rPr lang="en-US" dirty="0"/>
              <a:t>Email: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8535" y="5657711"/>
            <a:ext cx="3684587" cy="280500"/>
          </a:xfrm>
        </p:spPr>
        <p:txBody>
          <a:bodyPr/>
          <a:lstStyle/>
          <a:p>
            <a:r>
              <a:rPr lang="sr-Latn-BA" dirty="0"/>
              <a:t>mr.bojancuric@gmail.com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270744_Financial pitch deck_AAS_v4" id="{6B56449C-CC63-4FF3-BE4A-64780CE1EAAB}" vid="{648F9AC5-FF4B-45EC-957E-86958EA969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5BA64CC-A486-4853-8170-C389804B0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35F702-06A3-47B5-A78B-5ADAC21E3B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EEFE3F-2FB4-416D-9B9D-A1CF27862478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Bahnschrift Light SemiCondensed</vt:lpstr>
      <vt:lpstr>Calibri</vt:lpstr>
      <vt:lpstr>Tahoma</vt:lpstr>
      <vt:lpstr>Times New Roman</vt:lpstr>
      <vt:lpstr>Wingdings</vt:lpstr>
      <vt:lpstr>Financial_PitchDeck_MO-v6</vt:lpstr>
      <vt:lpstr>Model              Pravilnika o sportu</vt:lpstr>
      <vt:lpstr>PowerPoint Presentation</vt:lpstr>
      <vt:lpstr>PowerPoint Presentation</vt:lpstr>
      <vt:lpstr>Hvala Vam!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2020-12-22T08:28:52Z</dcterms:created>
  <dcterms:modified xsi:type="dcterms:W3CDTF">2022-02-16T07:07:26Z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