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1" r:id="rId2"/>
    <p:sldId id="362" r:id="rId3"/>
    <p:sldId id="365" r:id="rId4"/>
    <p:sldId id="364" r:id="rId5"/>
    <p:sldId id="400" r:id="rId6"/>
    <p:sldId id="405" r:id="rId7"/>
    <p:sldId id="394" r:id="rId8"/>
    <p:sldId id="402" r:id="rId9"/>
    <p:sldId id="404" r:id="rId10"/>
    <p:sldId id="403" r:id="rId11"/>
    <p:sldId id="395" r:id="rId12"/>
    <p:sldId id="377" r:id="rId13"/>
    <p:sldId id="397" r:id="rId14"/>
    <p:sldId id="373" r:id="rId15"/>
    <p:sldId id="375" r:id="rId16"/>
    <p:sldId id="391" r:id="rId17"/>
    <p:sldId id="368" r:id="rId18"/>
    <p:sldId id="366" r:id="rId19"/>
    <p:sldId id="367" r:id="rId20"/>
    <p:sldId id="388" r:id="rId21"/>
    <p:sldId id="356" r:id="rId22"/>
    <p:sldId id="355" r:id="rId23"/>
    <p:sldId id="392" r:id="rId24"/>
    <p:sldId id="406" r:id="rId25"/>
  </p:sldIdLst>
  <p:sldSz cx="12601575" cy="8280400"/>
  <p:notesSz cx="6881813" cy="9296400"/>
  <p:defaultTextStyle>
    <a:defPPr>
      <a:defRPr lang="sr-Latn-RS"/>
    </a:defPPr>
    <a:lvl1pPr marL="0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9943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9886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9830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9773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9716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9659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9602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9546" algn="l" defTabSz="9198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09">
          <p15:clr>
            <a:srgbClr val="A4A3A4"/>
          </p15:clr>
        </p15:guide>
        <p15:guide id="4" pos="3856">
          <p15:clr>
            <a:srgbClr val="A4A3A4"/>
          </p15:clr>
        </p15:guide>
        <p15:guide id="5" pos="3953">
          <p15:clr>
            <a:srgbClr val="A4A3A4"/>
          </p15:clr>
        </p15:guide>
        <p15:guide id="6" pos="39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E7BC87"/>
    <a:srgbClr val="AB9487"/>
    <a:srgbClr val="336699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252" autoAdjust="0"/>
  </p:normalViewPr>
  <p:slideViewPr>
    <p:cSldViewPr snapToGrid="0">
      <p:cViewPr varScale="1">
        <p:scale>
          <a:sx n="73" d="100"/>
          <a:sy n="73" d="100"/>
        </p:scale>
        <p:origin x="840" y="62"/>
      </p:cViewPr>
      <p:guideLst>
        <p:guide orient="horz" pos="2160"/>
        <p:guide pos="3840"/>
        <p:guide orient="horz" pos="2609"/>
        <p:guide pos="3856"/>
        <p:guide pos="3953"/>
        <p:guide pos="3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14" y="-10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ja.popovic\Desktop\PREZENTACIJE\&#1087;&#1086;&#1088;&#1077;&#1079;%20&#1085;&#1072;%20&#1085;&#1077;&#1087;&#1086;&#1082;&#1088;&#1077;&#1090;&#1085;&#1086;&#1089;&#1090;&#1080;\Porez%20na%20nepokretnosti%202012-2020%20(2)%20-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BA" sz="2200" b="1" dirty="0">
                <a:solidFill>
                  <a:schemeClr val="accent1">
                    <a:lumMod val="75000"/>
                  </a:schemeClr>
                </a:solidFill>
              </a:rPr>
              <a:t>Остварени</a:t>
            </a:r>
            <a:r>
              <a:rPr lang="sr-Cyrl-BA" sz="2200" b="1" baseline="0" dirty="0">
                <a:solidFill>
                  <a:schemeClr val="accent1">
                    <a:lumMod val="75000"/>
                  </a:schemeClr>
                </a:solidFill>
              </a:rPr>
              <a:t> приход од пореза на </a:t>
            </a:r>
            <a:r>
              <a:rPr lang="sr-Cyrl-BA" sz="2200" b="1" baseline="0" dirty="0" smtClean="0">
                <a:solidFill>
                  <a:schemeClr val="accent1">
                    <a:lumMod val="75000"/>
                  </a:schemeClr>
                </a:solidFill>
              </a:rPr>
              <a:t>непокретности  </a:t>
            </a:r>
            <a:endParaRPr lang="sr-Cyrl-BA" sz="2200" b="1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9006589301881516"/>
          <c:y val="0.15177401461885456"/>
          <c:w val="0.80228525896846248"/>
          <c:h val="0.73204525107256768"/>
        </c:manualLayout>
      </c:layout>
      <c:lineChart>
        <c:grouping val="standard"/>
        <c:varyColors val="0"/>
        <c:ser>
          <c:idx val="0"/>
          <c:order val="0"/>
          <c:tx>
            <c:strRef>
              <c:f>'2012-2015 (2)'!$A$5</c:f>
              <c:strCache>
                <c:ptCount val="1"/>
                <c:pt idx="0">
                  <c:v>ПОРЕЗ НА НЕПОКРЕТНОСТИ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'2012-2015 (2)'!$B$4:$K$4</c:f>
              <c:strCache>
                <c:ptCount val="10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  <c:pt idx="4">
                  <c:v>2016.</c:v>
                </c:pt>
                <c:pt idx="5">
                  <c:v>2017.</c:v>
                </c:pt>
                <c:pt idx="6">
                  <c:v>2018.</c:v>
                </c:pt>
                <c:pt idx="7">
                  <c:v>2019.</c:v>
                </c:pt>
                <c:pt idx="8">
                  <c:v>2020.</c:v>
                </c:pt>
                <c:pt idx="9">
                  <c:v>2021.</c:v>
                </c:pt>
              </c:strCache>
            </c:strRef>
          </c:cat>
          <c:val>
            <c:numRef>
              <c:f>'2012-2015 (2)'!$B$5:$K$5</c:f>
              <c:numCache>
                <c:formatCode>#,##0.00</c:formatCode>
                <c:ptCount val="10"/>
                <c:pt idx="0">
                  <c:v>2798161.34</c:v>
                </c:pt>
                <c:pt idx="1">
                  <c:v>5387460.1299999999</c:v>
                </c:pt>
                <c:pt idx="2">
                  <c:v>5420878.4100000001</c:v>
                </c:pt>
                <c:pt idx="3">
                  <c:v>5332987.95</c:v>
                </c:pt>
                <c:pt idx="4">
                  <c:v>6714012.8600000003</c:v>
                </c:pt>
                <c:pt idx="5">
                  <c:v>7789594.8899999997</c:v>
                </c:pt>
                <c:pt idx="6">
                  <c:v>9562819.8699999992</c:v>
                </c:pt>
                <c:pt idx="7">
                  <c:v>8878798.0099999998</c:v>
                </c:pt>
                <c:pt idx="8">
                  <c:v>7736206.0599999996</c:v>
                </c:pt>
                <c:pt idx="9">
                  <c:v>6213221.29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80-45FB-A9B7-BAF63377F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242447"/>
        <c:axId val="287241615"/>
      </c:lineChart>
      <c:catAx>
        <c:axId val="28724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241615"/>
        <c:crosses val="autoZero"/>
        <c:auto val="1"/>
        <c:lblAlgn val="ctr"/>
        <c:lblOffset val="100"/>
        <c:noMultiLvlLbl val="0"/>
      </c:catAx>
      <c:valAx>
        <c:axId val="28724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724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597A4-1642-4FCC-BD83-85452C537D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B66B29-EBE4-4363-B4AD-EB6052048AAC}">
      <dgm:prSet custT="1"/>
      <dgm:spPr/>
      <dgm:t>
        <a:bodyPr/>
        <a:lstStyle/>
        <a:p>
          <a:pPr rtl="0"/>
          <a:r>
            <a:rPr lang="sr-Latn-BA" sz="2800" b="1" dirty="0" smtClean="0"/>
            <a:t>2015-</a:t>
          </a:r>
          <a:r>
            <a:rPr lang="sr-Cyrl-RS" sz="2800" b="1" dirty="0" smtClean="0"/>
            <a:t> 20</a:t>
          </a:r>
          <a:r>
            <a:rPr lang="sr-Latn-BA" sz="2800" b="1" dirty="0" smtClean="0"/>
            <a:t>20</a:t>
          </a:r>
          <a:r>
            <a:rPr lang="sr-Cyrl-RS" sz="2800" b="1" dirty="0" smtClean="0"/>
            <a:t>. год. наплаћено </a:t>
          </a:r>
          <a:r>
            <a:rPr lang="sr-Latn-BA" sz="2800" b="1" dirty="0" smtClean="0"/>
            <a:t>147,</a:t>
          </a:r>
          <a:r>
            <a:rPr lang="sr-Cyrl-RS" sz="2800" b="1" dirty="0" smtClean="0"/>
            <a:t>65 милиона КМ пореза на непокретности за све ЈЛС  </a:t>
          </a:r>
          <a:endParaRPr lang="sr-Latn-BA" sz="2800" b="1" dirty="0" smtClean="0"/>
        </a:p>
        <a:p>
          <a:pPr rtl="0"/>
          <a:r>
            <a:rPr lang="sr-Latn-BA" sz="2800" b="1" dirty="0" smtClean="0"/>
            <a:t>10% </a:t>
          </a:r>
          <a:r>
            <a:rPr lang="sr-Cyrl-RS" sz="2800" b="1" dirty="0" smtClean="0"/>
            <a:t>повећања  2015-2020.година, очекује се даљи раст </a:t>
          </a:r>
        </a:p>
        <a:p>
          <a:pPr rtl="0"/>
          <a:r>
            <a:rPr lang="sr-Cyrl-RS" sz="2800" b="1" dirty="0" smtClean="0"/>
            <a:t>пројекције 25 милиона у 2022. и 2023. години </a:t>
          </a:r>
          <a:r>
            <a:rPr lang="sr-Latn-RS" sz="2800" b="1" dirty="0" smtClean="0"/>
            <a:t>(</a:t>
          </a:r>
          <a:r>
            <a:rPr lang="sr-Cyrl-RS" sz="2800" b="1" dirty="0" smtClean="0"/>
            <a:t>ДОБ) </a:t>
          </a:r>
          <a:endParaRPr lang="en-US" sz="2800" b="1" dirty="0"/>
        </a:p>
      </dgm:t>
    </dgm:pt>
    <dgm:pt modelId="{65426B86-0518-4F72-85E6-B76BAC002F08}" type="parTrans" cxnId="{FFC554D4-DB30-4464-876A-8994EEA06787}">
      <dgm:prSet/>
      <dgm:spPr/>
      <dgm:t>
        <a:bodyPr/>
        <a:lstStyle/>
        <a:p>
          <a:endParaRPr lang="en-US"/>
        </a:p>
      </dgm:t>
    </dgm:pt>
    <dgm:pt modelId="{A5AEECD9-A8F7-438A-BB90-94798FFCE812}" type="sibTrans" cxnId="{FFC554D4-DB30-4464-876A-8994EEA06787}">
      <dgm:prSet/>
      <dgm:spPr/>
      <dgm:t>
        <a:bodyPr/>
        <a:lstStyle/>
        <a:p>
          <a:endParaRPr lang="en-US"/>
        </a:p>
      </dgm:t>
    </dgm:pt>
    <dgm:pt modelId="{92A23726-3D76-485C-B699-27C7C2C5975B}">
      <dgm:prSet custT="1"/>
      <dgm:spPr/>
      <dgm:t>
        <a:bodyPr/>
        <a:lstStyle/>
        <a:p>
          <a:pPr rtl="0"/>
          <a:r>
            <a:rPr lang="sr-Cyrl-RS" sz="2800" b="1" dirty="0" smtClean="0">
              <a:solidFill>
                <a:srgbClr val="FF0000"/>
              </a:solidFill>
            </a:rPr>
            <a:t>Бања Лука </a:t>
          </a:r>
          <a:r>
            <a:rPr lang="sr-Latn-BA" sz="2800" b="1" dirty="0" smtClean="0">
              <a:solidFill>
                <a:srgbClr val="FF0000"/>
              </a:solidFill>
            </a:rPr>
            <a:t>=</a:t>
          </a:r>
          <a:r>
            <a:rPr lang="sr-Cyrl-RS" sz="2800" b="1" dirty="0" smtClean="0">
              <a:solidFill>
                <a:srgbClr val="FF0000"/>
              </a:solidFill>
            </a:rPr>
            <a:t> </a:t>
          </a:r>
          <a:r>
            <a:rPr lang="sr-Latn-BA" sz="2800" b="1" dirty="0" smtClean="0">
              <a:solidFill>
                <a:srgbClr val="FF0000"/>
              </a:solidFill>
            </a:rPr>
            <a:t>35</a:t>
          </a:r>
          <a:r>
            <a:rPr lang="sr-Cyrl-RS" sz="2800" b="1" dirty="0" smtClean="0">
              <a:solidFill>
                <a:srgbClr val="FF0000"/>
              </a:solidFill>
            </a:rPr>
            <a:t>% од укупно наплаћеног пореза у РС </a:t>
          </a:r>
          <a:endParaRPr lang="en-US" sz="2800" b="1" dirty="0">
            <a:solidFill>
              <a:srgbClr val="FF0000"/>
            </a:solidFill>
          </a:endParaRPr>
        </a:p>
      </dgm:t>
    </dgm:pt>
    <dgm:pt modelId="{486EB806-8AE4-4323-8AB5-915E6B3D5308}" type="parTrans" cxnId="{E7090377-C37A-4E3B-BDC1-46048E5CC3B6}">
      <dgm:prSet/>
      <dgm:spPr/>
      <dgm:t>
        <a:bodyPr/>
        <a:lstStyle/>
        <a:p>
          <a:endParaRPr lang="en-US"/>
        </a:p>
      </dgm:t>
    </dgm:pt>
    <dgm:pt modelId="{255D1856-16A3-4926-AED4-E46D3B15F1D3}" type="sibTrans" cxnId="{E7090377-C37A-4E3B-BDC1-46048E5CC3B6}">
      <dgm:prSet/>
      <dgm:spPr/>
      <dgm:t>
        <a:bodyPr/>
        <a:lstStyle/>
        <a:p>
          <a:endParaRPr lang="en-US"/>
        </a:p>
      </dgm:t>
    </dgm:pt>
    <dgm:pt modelId="{C6B3EDF4-B3BC-41E4-B49C-943A74E94F56}">
      <dgm:prSet/>
      <dgm:spPr/>
      <dgm:t>
        <a:bodyPr/>
        <a:lstStyle/>
        <a:p>
          <a:pPr rtl="0"/>
          <a:r>
            <a:rPr lang="sr-Cyrl-RS" dirty="0" smtClean="0"/>
            <a:t> Бања Лука, Приједор и Бијељина, Добој, Лакташи око 55% од укупно наплаћеног пореза </a:t>
          </a:r>
          <a:endParaRPr lang="en-US" dirty="0"/>
        </a:p>
      </dgm:t>
    </dgm:pt>
    <dgm:pt modelId="{342B4F1E-15B3-487C-82C4-0979E978135F}" type="parTrans" cxnId="{00DF2C35-7A06-4E1E-BE82-E635D144EA7F}">
      <dgm:prSet/>
      <dgm:spPr/>
      <dgm:t>
        <a:bodyPr/>
        <a:lstStyle/>
        <a:p>
          <a:endParaRPr lang="en-US"/>
        </a:p>
      </dgm:t>
    </dgm:pt>
    <dgm:pt modelId="{4B9F838E-FFFA-476A-AE84-E8019DC6B5AB}" type="sibTrans" cxnId="{00DF2C35-7A06-4E1E-BE82-E635D144EA7F}">
      <dgm:prSet/>
      <dgm:spPr/>
      <dgm:t>
        <a:bodyPr/>
        <a:lstStyle/>
        <a:p>
          <a:endParaRPr lang="en-US"/>
        </a:p>
      </dgm:t>
    </dgm:pt>
    <dgm:pt modelId="{FFF2E7DD-F9CB-49EA-A9E5-D9FEF265C19D}">
      <dgm:prSet custT="1"/>
      <dgm:spPr/>
      <dgm:t>
        <a:bodyPr/>
        <a:lstStyle/>
        <a:p>
          <a:pPr rtl="0"/>
          <a:r>
            <a:rPr lang="sr-Cyrl-RS" sz="2800" b="1" dirty="0" smtClean="0">
              <a:solidFill>
                <a:schemeClr val="accent1">
                  <a:lumMod val="50000"/>
                </a:schemeClr>
              </a:solidFill>
            </a:rPr>
            <a:t>25 милиона КМ  кумулирани дуг 2015-2020. год. у РС </a:t>
          </a:r>
          <a:endParaRPr lang="en-US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961FBF6A-97B9-4FC2-A9FF-FEE0E9138082}" type="parTrans" cxnId="{472EDD72-572E-4B10-92DC-BDFDC467CC78}">
      <dgm:prSet/>
      <dgm:spPr/>
      <dgm:t>
        <a:bodyPr/>
        <a:lstStyle/>
        <a:p>
          <a:endParaRPr lang="en-US"/>
        </a:p>
      </dgm:t>
    </dgm:pt>
    <dgm:pt modelId="{9FDF30C2-BE3B-4647-94B4-DC02DBC06EF6}" type="sibTrans" cxnId="{472EDD72-572E-4B10-92DC-BDFDC467CC78}">
      <dgm:prSet/>
      <dgm:spPr/>
      <dgm:t>
        <a:bodyPr/>
        <a:lstStyle/>
        <a:p>
          <a:endParaRPr lang="en-US"/>
        </a:p>
      </dgm:t>
    </dgm:pt>
    <dgm:pt modelId="{74EC66DB-2E30-4DDB-BBE1-F053052C5848}" type="pres">
      <dgm:prSet presAssocID="{35F597A4-1642-4FCC-BD83-85452C537D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6110F5-1560-4E4D-A4D7-10ABFB772A38}" type="pres">
      <dgm:prSet presAssocID="{3DB66B29-EBE4-4363-B4AD-EB6052048AAC}" presName="linNode" presStyleCnt="0"/>
      <dgm:spPr/>
    </dgm:pt>
    <dgm:pt modelId="{3FB234E5-4F61-4294-B311-1C6879AA7D51}" type="pres">
      <dgm:prSet presAssocID="{3DB66B29-EBE4-4363-B4AD-EB6052048AAC}" presName="parentText" presStyleLbl="node1" presStyleIdx="0" presStyleCnt="4" custScaleX="2576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4FC27-6E2B-4450-87B5-075DAD93DD81}" type="pres">
      <dgm:prSet presAssocID="{A5AEECD9-A8F7-438A-BB90-94798FFCE812}" presName="sp" presStyleCnt="0"/>
      <dgm:spPr/>
    </dgm:pt>
    <dgm:pt modelId="{29A4851F-4E75-4547-A20B-0E13F7AF1C2B}" type="pres">
      <dgm:prSet presAssocID="{92A23726-3D76-485C-B699-27C7C2C5975B}" presName="linNode" presStyleCnt="0"/>
      <dgm:spPr/>
    </dgm:pt>
    <dgm:pt modelId="{F7901A93-BDCF-4579-ADDF-0819BF3F7CE6}" type="pres">
      <dgm:prSet presAssocID="{92A23726-3D76-485C-B699-27C7C2C5975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99CF-7453-4548-8B1C-5AF8854EB073}" type="pres">
      <dgm:prSet presAssocID="{255D1856-16A3-4926-AED4-E46D3B15F1D3}" presName="sp" presStyleCnt="0"/>
      <dgm:spPr/>
    </dgm:pt>
    <dgm:pt modelId="{AE03719B-8492-443B-96FC-41D535E58BDF}" type="pres">
      <dgm:prSet presAssocID="{C6B3EDF4-B3BC-41E4-B49C-943A74E94F56}" presName="linNode" presStyleCnt="0"/>
      <dgm:spPr/>
    </dgm:pt>
    <dgm:pt modelId="{A1D06E32-1B9F-41BF-92A2-41538C3BC803}" type="pres">
      <dgm:prSet presAssocID="{C6B3EDF4-B3BC-41E4-B49C-943A74E94F5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6ECB8-E7FC-4FCD-80AA-E6E0BB4C5BB4}" type="pres">
      <dgm:prSet presAssocID="{4B9F838E-FFFA-476A-AE84-E8019DC6B5AB}" presName="sp" presStyleCnt="0"/>
      <dgm:spPr/>
    </dgm:pt>
    <dgm:pt modelId="{AAE084EA-09E5-456F-9BB2-D0D0D07D0A85}" type="pres">
      <dgm:prSet presAssocID="{FFF2E7DD-F9CB-49EA-A9E5-D9FEF265C19D}" presName="linNode" presStyleCnt="0"/>
      <dgm:spPr/>
    </dgm:pt>
    <dgm:pt modelId="{CF18AA4B-E224-462F-8575-6C4554D44A59}" type="pres">
      <dgm:prSet presAssocID="{FFF2E7DD-F9CB-49EA-A9E5-D9FEF265C19D}" presName="parentText" presStyleLbl="node1" presStyleIdx="3" presStyleCnt="4" custScaleX="2580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514B1-EF5E-454C-B5CA-CBD730CB41F5}" type="presOf" srcId="{FFF2E7DD-F9CB-49EA-A9E5-D9FEF265C19D}" destId="{CF18AA4B-E224-462F-8575-6C4554D44A59}" srcOrd="0" destOrd="0" presId="urn:microsoft.com/office/officeart/2005/8/layout/vList5"/>
    <dgm:cxn modelId="{B72F37CA-CEC8-40F7-8078-8A4E1562D88D}" type="presOf" srcId="{C6B3EDF4-B3BC-41E4-B49C-943A74E94F56}" destId="{A1D06E32-1B9F-41BF-92A2-41538C3BC803}" srcOrd="0" destOrd="0" presId="urn:microsoft.com/office/officeart/2005/8/layout/vList5"/>
    <dgm:cxn modelId="{472EDD72-572E-4B10-92DC-BDFDC467CC78}" srcId="{35F597A4-1642-4FCC-BD83-85452C537D00}" destId="{FFF2E7DD-F9CB-49EA-A9E5-D9FEF265C19D}" srcOrd="3" destOrd="0" parTransId="{961FBF6A-97B9-4FC2-A9FF-FEE0E9138082}" sibTransId="{9FDF30C2-BE3B-4647-94B4-DC02DBC06EF6}"/>
    <dgm:cxn modelId="{00DF2C35-7A06-4E1E-BE82-E635D144EA7F}" srcId="{35F597A4-1642-4FCC-BD83-85452C537D00}" destId="{C6B3EDF4-B3BC-41E4-B49C-943A74E94F56}" srcOrd="2" destOrd="0" parTransId="{342B4F1E-15B3-487C-82C4-0979E978135F}" sibTransId="{4B9F838E-FFFA-476A-AE84-E8019DC6B5AB}"/>
    <dgm:cxn modelId="{FFC554D4-DB30-4464-876A-8994EEA06787}" srcId="{35F597A4-1642-4FCC-BD83-85452C537D00}" destId="{3DB66B29-EBE4-4363-B4AD-EB6052048AAC}" srcOrd="0" destOrd="0" parTransId="{65426B86-0518-4F72-85E6-B76BAC002F08}" sibTransId="{A5AEECD9-A8F7-438A-BB90-94798FFCE812}"/>
    <dgm:cxn modelId="{E48B01FA-DD69-4916-8492-8DFA4CCE7E5F}" type="presOf" srcId="{3DB66B29-EBE4-4363-B4AD-EB6052048AAC}" destId="{3FB234E5-4F61-4294-B311-1C6879AA7D51}" srcOrd="0" destOrd="0" presId="urn:microsoft.com/office/officeart/2005/8/layout/vList5"/>
    <dgm:cxn modelId="{E7090377-C37A-4E3B-BDC1-46048E5CC3B6}" srcId="{35F597A4-1642-4FCC-BD83-85452C537D00}" destId="{92A23726-3D76-485C-B699-27C7C2C5975B}" srcOrd="1" destOrd="0" parTransId="{486EB806-8AE4-4323-8AB5-915E6B3D5308}" sibTransId="{255D1856-16A3-4926-AED4-E46D3B15F1D3}"/>
    <dgm:cxn modelId="{02F78582-2A1D-4847-A042-9F58972C1173}" type="presOf" srcId="{92A23726-3D76-485C-B699-27C7C2C5975B}" destId="{F7901A93-BDCF-4579-ADDF-0819BF3F7CE6}" srcOrd="0" destOrd="0" presId="urn:microsoft.com/office/officeart/2005/8/layout/vList5"/>
    <dgm:cxn modelId="{52047FAA-DAE0-448B-9C66-64F67CD3ACE6}" type="presOf" srcId="{35F597A4-1642-4FCC-BD83-85452C537D00}" destId="{74EC66DB-2E30-4DDB-BBE1-F053052C5848}" srcOrd="0" destOrd="0" presId="urn:microsoft.com/office/officeart/2005/8/layout/vList5"/>
    <dgm:cxn modelId="{51716D57-5D75-411B-9FC7-B1877B76FDAF}" type="presParOf" srcId="{74EC66DB-2E30-4DDB-BBE1-F053052C5848}" destId="{506110F5-1560-4E4D-A4D7-10ABFB772A38}" srcOrd="0" destOrd="0" presId="urn:microsoft.com/office/officeart/2005/8/layout/vList5"/>
    <dgm:cxn modelId="{87A55792-9523-46CE-B58D-BA55BE293E49}" type="presParOf" srcId="{506110F5-1560-4E4D-A4D7-10ABFB772A38}" destId="{3FB234E5-4F61-4294-B311-1C6879AA7D51}" srcOrd="0" destOrd="0" presId="urn:microsoft.com/office/officeart/2005/8/layout/vList5"/>
    <dgm:cxn modelId="{4FDDD91A-E42E-46B4-BF30-36C23B192189}" type="presParOf" srcId="{74EC66DB-2E30-4DDB-BBE1-F053052C5848}" destId="{E1A4FC27-6E2B-4450-87B5-075DAD93DD81}" srcOrd="1" destOrd="0" presId="urn:microsoft.com/office/officeart/2005/8/layout/vList5"/>
    <dgm:cxn modelId="{3AAB0027-CDAF-4B4B-BE33-90730E811BE7}" type="presParOf" srcId="{74EC66DB-2E30-4DDB-BBE1-F053052C5848}" destId="{29A4851F-4E75-4547-A20B-0E13F7AF1C2B}" srcOrd="2" destOrd="0" presId="urn:microsoft.com/office/officeart/2005/8/layout/vList5"/>
    <dgm:cxn modelId="{5F1DE4F6-179B-4E8F-A700-A329EBD43CA0}" type="presParOf" srcId="{29A4851F-4E75-4547-A20B-0E13F7AF1C2B}" destId="{F7901A93-BDCF-4579-ADDF-0819BF3F7CE6}" srcOrd="0" destOrd="0" presId="urn:microsoft.com/office/officeart/2005/8/layout/vList5"/>
    <dgm:cxn modelId="{D337A904-48D9-474D-95EB-197488E8FC3E}" type="presParOf" srcId="{74EC66DB-2E30-4DDB-BBE1-F053052C5848}" destId="{196299CF-7453-4548-8B1C-5AF8854EB073}" srcOrd="3" destOrd="0" presId="urn:microsoft.com/office/officeart/2005/8/layout/vList5"/>
    <dgm:cxn modelId="{8F70AA9F-CD3B-4DA8-ABF8-4A8CC036FB3C}" type="presParOf" srcId="{74EC66DB-2E30-4DDB-BBE1-F053052C5848}" destId="{AE03719B-8492-443B-96FC-41D535E58BDF}" srcOrd="4" destOrd="0" presId="urn:microsoft.com/office/officeart/2005/8/layout/vList5"/>
    <dgm:cxn modelId="{5420B02C-C198-46C0-AFA7-4D28245730B6}" type="presParOf" srcId="{AE03719B-8492-443B-96FC-41D535E58BDF}" destId="{A1D06E32-1B9F-41BF-92A2-41538C3BC803}" srcOrd="0" destOrd="0" presId="urn:microsoft.com/office/officeart/2005/8/layout/vList5"/>
    <dgm:cxn modelId="{2BCEADB5-1BF6-4626-BA89-9E2858A2047E}" type="presParOf" srcId="{74EC66DB-2E30-4DDB-BBE1-F053052C5848}" destId="{0476ECB8-E7FC-4FCD-80AA-E6E0BB4C5BB4}" srcOrd="5" destOrd="0" presId="urn:microsoft.com/office/officeart/2005/8/layout/vList5"/>
    <dgm:cxn modelId="{CC408AEF-24DE-4D92-87E9-399FF92889BE}" type="presParOf" srcId="{74EC66DB-2E30-4DDB-BBE1-F053052C5848}" destId="{AAE084EA-09E5-456F-9BB2-D0D0D07D0A85}" srcOrd="6" destOrd="0" presId="urn:microsoft.com/office/officeart/2005/8/layout/vList5"/>
    <dgm:cxn modelId="{483171D3-4F6D-4DDB-A39B-BA7D58C12492}" type="presParOf" srcId="{AAE084EA-09E5-456F-9BB2-D0D0D07D0A85}" destId="{CF18AA4B-E224-462F-8575-6C4554D44A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8FC58-41FC-4891-B9BA-74537DEE972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E769B234-21AA-4F0C-AF1F-2EFEB99D4B0A}">
      <dgm:prSet phldrT="[Text]"/>
      <dgm:spPr/>
      <dgm:t>
        <a:bodyPr/>
        <a:lstStyle/>
        <a:p>
          <a:r>
            <a:rPr lang="sr-Cyrl-RS" b="1" dirty="0" smtClean="0">
              <a:solidFill>
                <a:srgbClr val="0241BE"/>
              </a:solidFill>
            </a:rPr>
            <a:t>Повећање обухвата обвезника у </a:t>
          </a:r>
          <a:r>
            <a:rPr lang="sr-Latn-BA" b="1" dirty="0" smtClean="0">
              <a:solidFill>
                <a:srgbClr val="0241BE"/>
              </a:solidFill>
            </a:rPr>
            <a:t> </a:t>
          </a:r>
          <a:r>
            <a:rPr lang="sr-Cyrl-RS" b="1" dirty="0" smtClean="0">
              <a:solidFill>
                <a:srgbClr val="0241BE"/>
              </a:solidFill>
            </a:rPr>
            <a:t>ФРН </a:t>
          </a:r>
          <a:endParaRPr lang="sr-Latn-BA" b="1" dirty="0">
            <a:solidFill>
              <a:srgbClr val="0241BE"/>
            </a:solidFill>
          </a:endParaRPr>
        </a:p>
      </dgm:t>
    </dgm:pt>
    <dgm:pt modelId="{25B2DED6-3242-4A44-80EE-66910E20FBAB}" type="parTrans" cxnId="{8BD44B4A-C50D-42AA-BAC4-6806C1BC387A}">
      <dgm:prSet/>
      <dgm:spPr/>
      <dgm:t>
        <a:bodyPr/>
        <a:lstStyle/>
        <a:p>
          <a:endParaRPr lang="sr-Latn-BA"/>
        </a:p>
      </dgm:t>
    </dgm:pt>
    <dgm:pt modelId="{728083D9-D37B-4262-B724-C45B4A3859D7}" type="sibTrans" cxnId="{8BD44B4A-C50D-42AA-BAC4-6806C1BC387A}">
      <dgm:prSet/>
      <dgm:spPr/>
      <dgm:t>
        <a:bodyPr/>
        <a:lstStyle/>
        <a:p>
          <a:endParaRPr lang="sr-Latn-BA"/>
        </a:p>
      </dgm:t>
    </dgm:pt>
    <dgm:pt modelId="{BA3AB71A-1B01-482A-AB90-9DAE286D7BAA}">
      <dgm:prSet phldrT="[Text]"/>
      <dgm:spPr/>
      <dgm:t>
        <a:bodyPr/>
        <a:lstStyle/>
        <a:p>
          <a:r>
            <a:rPr lang="sr-Cyrl-RS" b="1" dirty="0" smtClean="0">
              <a:solidFill>
                <a:srgbClr val="0241BE"/>
              </a:solidFill>
            </a:rPr>
            <a:t>Смањење пореске стопе у 2021. години </a:t>
          </a:r>
          <a:endParaRPr lang="sr-Latn-BA" b="1" dirty="0">
            <a:solidFill>
              <a:srgbClr val="0241BE"/>
            </a:solidFill>
          </a:endParaRPr>
        </a:p>
      </dgm:t>
    </dgm:pt>
    <dgm:pt modelId="{2F6E462C-E7DB-4E46-BEBA-78E09CDFEDF4}" type="parTrans" cxnId="{25076BBD-CC74-4F49-955D-A50720A1DE5F}">
      <dgm:prSet/>
      <dgm:spPr/>
      <dgm:t>
        <a:bodyPr/>
        <a:lstStyle/>
        <a:p>
          <a:endParaRPr lang="sr-Latn-BA"/>
        </a:p>
      </dgm:t>
    </dgm:pt>
    <dgm:pt modelId="{F608B82B-61D8-412D-8F8E-F8C67D1B42A2}" type="sibTrans" cxnId="{25076BBD-CC74-4F49-955D-A50720A1DE5F}">
      <dgm:prSet/>
      <dgm:spPr/>
      <dgm:t>
        <a:bodyPr/>
        <a:lstStyle/>
        <a:p>
          <a:endParaRPr lang="sr-Latn-BA"/>
        </a:p>
      </dgm:t>
    </dgm:pt>
    <dgm:pt modelId="{631B338A-83B9-4D2D-BCA4-58B89972395B}" type="pres">
      <dgm:prSet presAssocID="{DEA8FC58-41FC-4891-B9BA-74537DEE97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8B7E5-132C-4509-A609-FBA21DF756D5}" type="pres">
      <dgm:prSet presAssocID="{DEA8FC58-41FC-4891-B9BA-74537DEE972A}" presName="divider" presStyleLbl="fgShp" presStyleIdx="0" presStyleCnt="1"/>
      <dgm:spPr/>
    </dgm:pt>
    <dgm:pt modelId="{61AFCFE7-F72C-4A13-9BC6-08AE35747A24}" type="pres">
      <dgm:prSet presAssocID="{E769B234-21AA-4F0C-AF1F-2EFEB99D4B0A}" presName="downArrow" presStyleLbl="node1" presStyleIdx="0" presStyleCnt="2"/>
      <dgm:spPr/>
    </dgm:pt>
    <dgm:pt modelId="{D35D79E5-9568-46DD-B1D4-F503173053AC}" type="pres">
      <dgm:prSet presAssocID="{E769B234-21AA-4F0C-AF1F-2EFEB99D4B0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5EEF3-CF61-48CD-AEB0-34161D1CB7D5}" type="pres">
      <dgm:prSet presAssocID="{BA3AB71A-1B01-482A-AB90-9DAE286D7BAA}" presName="upArrow" presStyleLbl="node1" presStyleIdx="1" presStyleCnt="2"/>
      <dgm:spPr/>
    </dgm:pt>
    <dgm:pt modelId="{2CA849B4-FCB1-405D-ABD5-D77501C553CD}" type="pres">
      <dgm:prSet presAssocID="{BA3AB71A-1B01-482A-AB90-9DAE286D7BA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6E3E0-0E63-4C89-AEE5-8405F7A12080}" type="presOf" srcId="{DEA8FC58-41FC-4891-B9BA-74537DEE972A}" destId="{631B338A-83B9-4D2D-BCA4-58B89972395B}" srcOrd="0" destOrd="0" presId="urn:microsoft.com/office/officeart/2005/8/layout/arrow3"/>
    <dgm:cxn modelId="{018808AD-E070-4F0E-AA98-57FB6ECD4518}" type="presOf" srcId="{E769B234-21AA-4F0C-AF1F-2EFEB99D4B0A}" destId="{D35D79E5-9568-46DD-B1D4-F503173053AC}" srcOrd="0" destOrd="0" presId="urn:microsoft.com/office/officeart/2005/8/layout/arrow3"/>
    <dgm:cxn modelId="{ACC2B03E-A46D-4DC7-A006-4655EE956290}" type="presOf" srcId="{BA3AB71A-1B01-482A-AB90-9DAE286D7BAA}" destId="{2CA849B4-FCB1-405D-ABD5-D77501C553CD}" srcOrd="0" destOrd="0" presId="urn:microsoft.com/office/officeart/2005/8/layout/arrow3"/>
    <dgm:cxn modelId="{25076BBD-CC74-4F49-955D-A50720A1DE5F}" srcId="{DEA8FC58-41FC-4891-B9BA-74537DEE972A}" destId="{BA3AB71A-1B01-482A-AB90-9DAE286D7BAA}" srcOrd="1" destOrd="0" parTransId="{2F6E462C-E7DB-4E46-BEBA-78E09CDFEDF4}" sibTransId="{F608B82B-61D8-412D-8F8E-F8C67D1B42A2}"/>
    <dgm:cxn modelId="{8BD44B4A-C50D-42AA-BAC4-6806C1BC387A}" srcId="{DEA8FC58-41FC-4891-B9BA-74537DEE972A}" destId="{E769B234-21AA-4F0C-AF1F-2EFEB99D4B0A}" srcOrd="0" destOrd="0" parTransId="{25B2DED6-3242-4A44-80EE-66910E20FBAB}" sibTransId="{728083D9-D37B-4262-B724-C45B4A3859D7}"/>
    <dgm:cxn modelId="{7E059D71-B007-4FC3-AAFC-C2728FE9412D}" type="presParOf" srcId="{631B338A-83B9-4D2D-BCA4-58B89972395B}" destId="{0328B7E5-132C-4509-A609-FBA21DF756D5}" srcOrd="0" destOrd="0" presId="urn:microsoft.com/office/officeart/2005/8/layout/arrow3"/>
    <dgm:cxn modelId="{2A692D6F-D494-4DDF-B12A-61122FD14B9B}" type="presParOf" srcId="{631B338A-83B9-4D2D-BCA4-58B89972395B}" destId="{61AFCFE7-F72C-4A13-9BC6-08AE35747A24}" srcOrd="1" destOrd="0" presId="urn:microsoft.com/office/officeart/2005/8/layout/arrow3"/>
    <dgm:cxn modelId="{11D555F1-A63E-4B8B-A436-148CDA179EA0}" type="presParOf" srcId="{631B338A-83B9-4D2D-BCA4-58B89972395B}" destId="{D35D79E5-9568-46DD-B1D4-F503173053AC}" srcOrd="2" destOrd="0" presId="urn:microsoft.com/office/officeart/2005/8/layout/arrow3"/>
    <dgm:cxn modelId="{3DD8FFB3-0EA7-40D5-A0AF-D8B6B7BF093A}" type="presParOf" srcId="{631B338A-83B9-4D2D-BCA4-58B89972395B}" destId="{3165EEF3-CF61-48CD-AEB0-34161D1CB7D5}" srcOrd="3" destOrd="0" presId="urn:microsoft.com/office/officeart/2005/8/layout/arrow3"/>
    <dgm:cxn modelId="{A6599EA8-38FC-4755-825F-D9FF3A4E06F1}" type="presParOf" srcId="{631B338A-83B9-4D2D-BCA4-58B89972395B}" destId="{2CA849B4-FCB1-405D-ABD5-D77501C553C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FD1A6-5389-432C-8EEC-D456A12E31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4D001D-E8FF-4B7B-9498-4EFB4F3FB71F}">
      <dgm:prSet phldrT="[Text]" custT="1"/>
      <dgm:spPr/>
      <dgm:t>
        <a:bodyPr/>
        <a:lstStyle/>
        <a:p>
          <a:r>
            <a:rPr lang="sr-Cyrl-RS" sz="3600" dirty="0" smtClean="0">
              <a:solidFill>
                <a:schemeClr val="tx1"/>
              </a:solidFill>
            </a:rPr>
            <a:t>Вањско </a:t>
          </a:r>
          <a:r>
            <a:rPr lang="sr-Cyrl-RS" sz="3600" dirty="0">
              <a:solidFill>
                <a:schemeClr val="tx1"/>
              </a:solidFill>
            </a:rPr>
            <a:t>оглашавање (билборди, сити лајтови</a:t>
          </a:r>
          <a:r>
            <a:rPr lang="sr-Cyrl-RS" sz="2800" dirty="0">
              <a:solidFill>
                <a:schemeClr val="tx1"/>
              </a:solidFill>
            </a:rPr>
            <a:t>)</a:t>
          </a:r>
          <a:endParaRPr lang="en-US" sz="2800" dirty="0">
            <a:solidFill>
              <a:schemeClr val="tx1"/>
            </a:solidFill>
          </a:endParaRPr>
        </a:p>
      </dgm:t>
    </dgm:pt>
    <dgm:pt modelId="{3201C2EF-EEB1-4410-AE07-1DEF0926B5BF}" type="parTrans" cxnId="{C395AB4F-516C-4CA7-8C7E-F1448681037D}">
      <dgm:prSet/>
      <dgm:spPr/>
      <dgm:t>
        <a:bodyPr/>
        <a:lstStyle/>
        <a:p>
          <a:endParaRPr lang="en-US"/>
        </a:p>
      </dgm:t>
    </dgm:pt>
    <dgm:pt modelId="{30325BC1-2663-412A-9E2D-2CEF51655120}" type="sibTrans" cxnId="{C395AB4F-516C-4CA7-8C7E-F1448681037D}">
      <dgm:prSet/>
      <dgm:spPr/>
      <dgm:t>
        <a:bodyPr/>
        <a:lstStyle/>
        <a:p>
          <a:endParaRPr lang="en-US"/>
        </a:p>
      </dgm:t>
    </dgm:pt>
    <dgm:pt modelId="{3662EB31-65BD-44FA-B632-BEC52587662B}">
      <dgm:prSet phldrT="[Text]" custT="1"/>
      <dgm:spPr/>
      <dgm:t>
        <a:bodyPr/>
        <a:lstStyle/>
        <a:p>
          <a:r>
            <a:rPr lang="sr-Cyrl-RS" sz="3600" dirty="0">
              <a:solidFill>
                <a:schemeClr val="tx1"/>
              </a:solidFill>
            </a:rPr>
            <a:t>Друштвене мреже (фејсбук, </a:t>
          </a:r>
          <a:r>
            <a:rPr lang="sr-Cyrl-RS" sz="3600" dirty="0" smtClean="0">
              <a:solidFill>
                <a:schemeClr val="tx1"/>
              </a:solidFill>
            </a:rPr>
            <a:t>вибер заједница</a:t>
          </a:r>
          <a:r>
            <a:rPr lang="en-US" sz="3600" dirty="0" smtClean="0">
              <a:solidFill>
                <a:schemeClr val="tx1"/>
              </a:solidFill>
            </a:rPr>
            <a:t>, </a:t>
          </a:r>
          <a:r>
            <a:rPr lang="sr-Latn-RS" sz="3600" dirty="0">
              <a:solidFill>
                <a:schemeClr val="tx1"/>
              </a:solidFill>
            </a:rPr>
            <a:t>youtube</a:t>
          </a:r>
          <a:r>
            <a:rPr lang="sr-Cyrl-RS" sz="2800" dirty="0" smtClean="0"/>
            <a:t>)</a:t>
          </a:r>
          <a:endParaRPr lang="en-US" sz="2800" dirty="0"/>
        </a:p>
      </dgm:t>
    </dgm:pt>
    <dgm:pt modelId="{822F4865-29D2-4B57-962A-BF4A84C81C60}" type="parTrans" cxnId="{307D1342-A355-4481-88CE-4B6E6015312C}">
      <dgm:prSet/>
      <dgm:spPr/>
      <dgm:t>
        <a:bodyPr/>
        <a:lstStyle/>
        <a:p>
          <a:endParaRPr lang="en-US"/>
        </a:p>
      </dgm:t>
    </dgm:pt>
    <dgm:pt modelId="{8E583031-FBB1-421F-B8E2-A9020A07FB31}" type="sibTrans" cxnId="{307D1342-A355-4481-88CE-4B6E6015312C}">
      <dgm:prSet/>
      <dgm:spPr/>
      <dgm:t>
        <a:bodyPr/>
        <a:lstStyle/>
        <a:p>
          <a:endParaRPr lang="en-US"/>
        </a:p>
      </dgm:t>
    </dgm:pt>
    <dgm:pt modelId="{02A46483-5E82-4DAF-9CEB-4E54682BE7B8}">
      <dgm:prSet phldrT="[Text]" custT="1"/>
      <dgm:spPr/>
      <dgm:t>
        <a:bodyPr/>
        <a:lstStyle/>
        <a:p>
          <a:r>
            <a:rPr lang="sr-Cyrl-RS" sz="3600" dirty="0">
              <a:solidFill>
                <a:schemeClr val="tx1"/>
              </a:solidFill>
            </a:rPr>
            <a:t>Видео спотови</a:t>
          </a:r>
          <a:endParaRPr lang="en-US" sz="3600" dirty="0">
            <a:solidFill>
              <a:schemeClr val="tx1"/>
            </a:solidFill>
          </a:endParaRPr>
        </a:p>
      </dgm:t>
    </dgm:pt>
    <dgm:pt modelId="{1A522BFD-55E7-4006-ACF9-2EE3A567D437}" type="parTrans" cxnId="{2C5CC3B7-2BC4-4CCD-A479-D322F74F8744}">
      <dgm:prSet/>
      <dgm:spPr/>
      <dgm:t>
        <a:bodyPr/>
        <a:lstStyle/>
        <a:p>
          <a:endParaRPr lang="en-US"/>
        </a:p>
      </dgm:t>
    </dgm:pt>
    <dgm:pt modelId="{3BADEC38-4CD1-4677-ACCA-B1A8FCB6EDDC}" type="sibTrans" cxnId="{2C5CC3B7-2BC4-4CCD-A479-D322F74F8744}">
      <dgm:prSet/>
      <dgm:spPr/>
      <dgm:t>
        <a:bodyPr/>
        <a:lstStyle/>
        <a:p>
          <a:endParaRPr lang="en-US"/>
        </a:p>
      </dgm:t>
    </dgm:pt>
    <dgm:pt modelId="{EEA43B2D-710B-458A-A5F0-60239331595B}">
      <dgm:prSet phldrT="[Text]" custT="1"/>
      <dgm:spPr/>
      <dgm:t>
        <a:bodyPr/>
        <a:lstStyle/>
        <a:p>
          <a:r>
            <a:rPr lang="sr-Cyrl-RS" sz="3600" dirty="0">
              <a:solidFill>
                <a:schemeClr val="tx1"/>
              </a:solidFill>
            </a:rPr>
            <a:t>Радио џинглов</a:t>
          </a:r>
          <a:r>
            <a:rPr lang="sr-Cyrl-RS" sz="3600" dirty="0"/>
            <a:t>и</a:t>
          </a:r>
          <a:endParaRPr lang="en-US" sz="3600" dirty="0"/>
        </a:p>
      </dgm:t>
    </dgm:pt>
    <dgm:pt modelId="{3C5B5C50-1486-4359-87CD-0A5047ED46A5}" type="parTrans" cxnId="{0B3171A5-E569-4F35-9C38-6899CEE18F08}">
      <dgm:prSet/>
      <dgm:spPr/>
      <dgm:t>
        <a:bodyPr/>
        <a:lstStyle/>
        <a:p>
          <a:endParaRPr lang="en-US"/>
        </a:p>
      </dgm:t>
    </dgm:pt>
    <dgm:pt modelId="{62A3755A-AEDF-4366-AAB7-CFA7449A0348}" type="sibTrans" cxnId="{0B3171A5-E569-4F35-9C38-6899CEE18F08}">
      <dgm:prSet/>
      <dgm:spPr/>
      <dgm:t>
        <a:bodyPr/>
        <a:lstStyle/>
        <a:p>
          <a:endParaRPr lang="en-US"/>
        </a:p>
      </dgm:t>
    </dgm:pt>
    <dgm:pt modelId="{D13C232D-9DDC-49A1-8FB1-72E2E182909D}" type="pres">
      <dgm:prSet presAssocID="{9D6FD1A6-5389-432C-8EEC-D456A12E313A}" presName="linearFlow" presStyleCnt="0">
        <dgm:presLayoutVars>
          <dgm:dir/>
          <dgm:resizeHandles val="exact"/>
        </dgm:presLayoutVars>
      </dgm:prSet>
      <dgm:spPr/>
    </dgm:pt>
    <dgm:pt modelId="{91C3F0F7-21A3-4E66-8D07-1F0BFDBBBCFB}" type="pres">
      <dgm:prSet presAssocID="{D14D001D-E8FF-4B7B-9498-4EFB4F3FB71F}" presName="composite" presStyleCnt="0"/>
      <dgm:spPr/>
    </dgm:pt>
    <dgm:pt modelId="{653312C9-F81D-4B8C-99D0-4062B3AD464D}" type="pres">
      <dgm:prSet presAssocID="{D14D001D-E8FF-4B7B-9498-4EFB4F3FB71F}" presName="imgShp" presStyleLbl="fgImgPlace1" presStyleIdx="0" presStyleCnt="4" custLinFactY="100000" custLinFactNeighborX="-28259" custLinFactNeighborY="1367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C83138D-7933-4ACE-B26F-A46D38F6D28A}" type="pres">
      <dgm:prSet presAssocID="{D14D001D-E8FF-4B7B-9498-4EFB4F3FB71F}" presName="txShp" presStyleLbl="node1" presStyleIdx="0" presStyleCnt="4" custLinFactY="100000" custLinFactNeighborX="1813" custLinFactNeighborY="150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18BE4-5267-4AE7-B6B6-DB9E231774C8}" type="pres">
      <dgm:prSet presAssocID="{30325BC1-2663-412A-9E2D-2CEF51655120}" presName="spacing" presStyleCnt="0"/>
      <dgm:spPr/>
    </dgm:pt>
    <dgm:pt modelId="{AB5A6E9A-ADAD-4168-AE8C-27AD4D39CC19}" type="pres">
      <dgm:prSet presAssocID="{3662EB31-65BD-44FA-B632-BEC52587662B}" presName="composite" presStyleCnt="0"/>
      <dgm:spPr/>
    </dgm:pt>
    <dgm:pt modelId="{15556297-B1E0-4C37-9CF1-03C863996450}" type="pres">
      <dgm:prSet presAssocID="{3662EB31-65BD-44FA-B632-BEC52587662B}" presName="imgShp" presStyleLbl="fgImgPlace1" presStyleIdx="1" presStyleCnt="4" custLinFactY="100000" custLinFactNeighborX="-28647" custLinFactNeighborY="1306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376B5C9-CF03-4547-B0F3-E30B7F214677}" type="pres">
      <dgm:prSet presAssocID="{3662EB31-65BD-44FA-B632-BEC52587662B}" presName="txShp" presStyleLbl="node1" presStyleIdx="1" presStyleCnt="4" custLinFactY="100000" custLinFactNeighborX="1252" custLinFactNeighborY="141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A9D3-CF6B-49C7-BE43-8861A7D7AAB2}" type="pres">
      <dgm:prSet presAssocID="{8E583031-FBB1-421F-B8E2-A9020A07FB31}" presName="spacing" presStyleCnt="0"/>
      <dgm:spPr/>
    </dgm:pt>
    <dgm:pt modelId="{18EAE616-2C30-400B-9950-D861726E1AE5}" type="pres">
      <dgm:prSet presAssocID="{02A46483-5E82-4DAF-9CEB-4E54682BE7B8}" presName="composite" presStyleCnt="0"/>
      <dgm:spPr/>
    </dgm:pt>
    <dgm:pt modelId="{9A4EBD07-F464-4636-8452-CC8E3B25876C}" type="pres">
      <dgm:prSet presAssocID="{02A46483-5E82-4DAF-9CEB-4E54682BE7B8}" presName="imgShp" presStyleLbl="fgImgPlace1" presStyleIdx="2" presStyleCnt="4" custLinFactY="-100000" custLinFactNeighborX="-13570" custLinFactNeighborY="-1596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D36749E-B7A0-49F5-B51E-DF782AF375DB}" type="pres">
      <dgm:prSet presAssocID="{02A46483-5E82-4DAF-9CEB-4E54682BE7B8}" presName="txShp" presStyleLbl="node1" presStyleIdx="2" presStyleCnt="4" custLinFactY="-100000" custLinFactNeighborX="1987" custLinFactNeighborY="-159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213F-150F-4FC5-9235-FEFA335D7FFA}" type="pres">
      <dgm:prSet presAssocID="{3BADEC38-4CD1-4677-ACCA-B1A8FCB6EDDC}" presName="spacing" presStyleCnt="0"/>
      <dgm:spPr/>
    </dgm:pt>
    <dgm:pt modelId="{61B2CA3A-0C67-44BD-97A3-E014A00F3822}" type="pres">
      <dgm:prSet presAssocID="{EEA43B2D-710B-458A-A5F0-60239331595B}" presName="composite" presStyleCnt="0"/>
      <dgm:spPr/>
    </dgm:pt>
    <dgm:pt modelId="{6BCFFBD6-A0EA-48F5-AF84-EE6312AC5548}" type="pres">
      <dgm:prSet presAssocID="{EEA43B2D-710B-458A-A5F0-60239331595B}" presName="imgShp" presStyleLbl="fgImgPlace1" presStyleIdx="3" presStyleCnt="4" custLinFactY="-100000" custLinFactNeighborX="-24124" custLinFactNeighborY="-17440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302E19E-9E1C-4DD6-B1F0-22FD3A9CA0AD}" type="pres">
      <dgm:prSet presAssocID="{EEA43B2D-710B-458A-A5F0-60239331595B}" presName="txShp" presStyleLbl="node1" presStyleIdx="3" presStyleCnt="4" custLinFactY="-100000" custLinFactNeighborX="2318" custLinFactNeighborY="-16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5AB4F-516C-4CA7-8C7E-F1448681037D}" srcId="{9D6FD1A6-5389-432C-8EEC-D456A12E313A}" destId="{D14D001D-E8FF-4B7B-9498-4EFB4F3FB71F}" srcOrd="0" destOrd="0" parTransId="{3201C2EF-EEB1-4410-AE07-1DEF0926B5BF}" sibTransId="{30325BC1-2663-412A-9E2D-2CEF51655120}"/>
    <dgm:cxn modelId="{BA155BD1-6AE4-44DF-800B-6CBC28C6B4D7}" type="presOf" srcId="{EEA43B2D-710B-458A-A5F0-60239331595B}" destId="{1302E19E-9E1C-4DD6-B1F0-22FD3A9CA0AD}" srcOrd="0" destOrd="0" presId="urn:microsoft.com/office/officeart/2005/8/layout/vList3"/>
    <dgm:cxn modelId="{E39A6A3F-D998-45AE-9B41-8FD02B32AD3A}" type="presOf" srcId="{9D6FD1A6-5389-432C-8EEC-D456A12E313A}" destId="{D13C232D-9DDC-49A1-8FB1-72E2E182909D}" srcOrd="0" destOrd="0" presId="urn:microsoft.com/office/officeart/2005/8/layout/vList3"/>
    <dgm:cxn modelId="{D70EA935-9E86-4B92-BBA6-F46E4811B362}" type="presOf" srcId="{D14D001D-E8FF-4B7B-9498-4EFB4F3FB71F}" destId="{DC83138D-7933-4ACE-B26F-A46D38F6D28A}" srcOrd="0" destOrd="0" presId="urn:microsoft.com/office/officeart/2005/8/layout/vList3"/>
    <dgm:cxn modelId="{0B3171A5-E569-4F35-9C38-6899CEE18F08}" srcId="{9D6FD1A6-5389-432C-8EEC-D456A12E313A}" destId="{EEA43B2D-710B-458A-A5F0-60239331595B}" srcOrd="3" destOrd="0" parTransId="{3C5B5C50-1486-4359-87CD-0A5047ED46A5}" sibTransId="{62A3755A-AEDF-4366-AAB7-CFA7449A0348}"/>
    <dgm:cxn modelId="{2C5CC3B7-2BC4-4CCD-A479-D322F74F8744}" srcId="{9D6FD1A6-5389-432C-8EEC-D456A12E313A}" destId="{02A46483-5E82-4DAF-9CEB-4E54682BE7B8}" srcOrd="2" destOrd="0" parTransId="{1A522BFD-55E7-4006-ACF9-2EE3A567D437}" sibTransId="{3BADEC38-4CD1-4677-ACCA-B1A8FCB6EDDC}"/>
    <dgm:cxn modelId="{F362E07F-9119-4736-974E-FD95572288FA}" type="presOf" srcId="{02A46483-5E82-4DAF-9CEB-4E54682BE7B8}" destId="{0D36749E-B7A0-49F5-B51E-DF782AF375DB}" srcOrd="0" destOrd="0" presId="urn:microsoft.com/office/officeart/2005/8/layout/vList3"/>
    <dgm:cxn modelId="{307D1342-A355-4481-88CE-4B6E6015312C}" srcId="{9D6FD1A6-5389-432C-8EEC-D456A12E313A}" destId="{3662EB31-65BD-44FA-B632-BEC52587662B}" srcOrd="1" destOrd="0" parTransId="{822F4865-29D2-4B57-962A-BF4A84C81C60}" sibTransId="{8E583031-FBB1-421F-B8E2-A9020A07FB31}"/>
    <dgm:cxn modelId="{32F81D8A-CA66-4676-896D-56D3AB372CB4}" type="presOf" srcId="{3662EB31-65BD-44FA-B632-BEC52587662B}" destId="{F376B5C9-CF03-4547-B0F3-E30B7F214677}" srcOrd="0" destOrd="0" presId="urn:microsoft.com/office/officeart/2005/8/layout/vList3"/>
    <dgm:cxn modelId="{E210E5E9-9C41-41B7-B32A-75185C7873B6}" type="presParOf" srcId="{D13C232D-9DDC-49A1-8FB1-72E2E182909D}" destId="{91C3F0F7-21A3-4E66-8D07-1F0BFDBBBCFB}" srcOrd="0" destOrd="0" presId="urn:microsoft.com/office/officeart/2005/8/layout/vList3"/>
    <dgm:cxn modelId="{228DF799-B059-4459-85BC-36B25F8FC281}" type="presParOf" srcId="{91C3F0F7-21A3-4E66-8D07-1F0BFDBBBCFB}" destId="{653312C9-F81D-4B8C-99D0-4062B3AD464D}" srcOrd="0" destOrd="0" presId="urn:microsoft.com/office/officeart/2005/8/layout/vList3"/>
    <dgm:cxn modelId="{654A236F-7E00-408A-BDE9-7409197C0738}" type="presParOf" srcId="{91C3F0F7-21A3-4E66-8D07-1F0BFDBBBCFB}" destId="{DC83138D-7933-4ACE-B26F-A46D38F6D28A}" srcOrd="1" destOrd="0" presId="urn:microsoft.com/office/officeart/2005/8/layout/vList3"/>
    <dgm:cxn modelId="{EA82FD7B-85DA-4EC6-836B-960704FF1017}" type="presParOf" srcId="{D13C232D-9DDC-49A1-8FB1-72E2E182909D}" destId="{FF318BE4-5267-4AE7-B6B6-DB9E231774C8}" srcOrd="1" destOrd="0" presId="urn:microsoft.com/office/officeart/2005/8/layout/vList3"/>
    <dgm:cxn modelId="{F2E3BED7-E4C6-491D-BD42-216D90079ECD}" type="presParOf" srcId="{D13C232D-9DDC-49A1-8FB1-72E2E182909D}" destId="{AB5A6E9A-ADAD-4168-AE8C-27AD4D39CC19}" srcOrd="2" destOrd="0" presId="urn:microsoft.com/office/officeart/2005/8/layout/vList3"/>
    <dgm:cxn modelId="{4249B2BD-A5DA-4076-9F24-A9858ECF1628}" type="presParOf" srcId="{AB5A6E9A-ADAD-4168-AE8C-27AD4D39CC19}" destId="{15556297-B1E0-4C37-9CF1-03C863996450}" srcOrd="0" destOrd="0" presId="urn:microsoft.com/office/officeart/2005/8/layout/vList3"/>
    <dgm:cxn modelId="{BA9F1EA0-1688-440E-BF74-BE5CEA042291}" type="presParOf" srcId="{AB5A6E9A-ADAD-4168-AE8C-27AD4D39CC19}" destId="{F376B5C9-CF03-4547-B0F3-E30B7F214677}" srcOrd="1" destOrd="0" presId="urn:microsoft.com/office/officeart/2005/8/layout/vList3"/>
    <dgm:cxn modelId="{D907A719-C54B-463D-B003-293548C59D1A}" type="presParOf" srcId="{D13C232D-9DDC-49A1-8FB1-72E2E182909D}" destId="{B5C4A9D3-CF6B-49C7-BE43-8861A7D7AAB2}" srcOrd="3" destOrd="0" presId="urn:microsoft.com/office/officeart/2005/8/layout/vList3"/>
    <dgm:cxn modelId="{91AB337B-F368-4726-B6BC-9DACCAD41877}" type="presParOf" srcId="{D13C232D-9DDC-49A1-8FB1-72E2E182909D}" destId="{18EAE616-2C30-400B-9950-D861726E1AE5}" srcOrd="4" destOrd="0" presId="urn:microsoft.com/office/officeart/2005/8/layout/vList3"/>
    <dgm:cxn modelId="{D64F3631-0B71-4284-9CC3-DDBD573A04A5}" type="presParOf" srcId="{18EAE616-2C30-400B-9950-D861726E1AE5}" destId="{9A4EBD07-F464-4636-8452-CC8E3B25876C}" srcOrd="0" destOrd="0" presId="urn:microsoft.com/office/officeart/2005/8/layout/vList3"/>
    <dgm:cxn modelId="{09746CC1-95F3-4953-A31A-1ED1D717DCC0}" type="presParOf" srcId="{18EAE616-2C30-400B-9950-D861726E1AE5}" destId="{0D36749E-B7A0-49F5-B51E-DF782AF375DB}" srcOrd="1" destOrd="0" presId="urn:microsoft.com/office/officeart/2005/8/layout/vList3"/>
    <dgm:cxn modelId="{C44C0FD3-F9DE-4E42-B4E7-D8CB217BFC18}" type="presParOf" srcId="{D13C232D-9DDC-49A1-8FB1-72E2E182909D}" destId="{F626213F-150F-4FC5-9235-FEFA335D7FFA}" srcOrd="5" destOrd="0" presId="urn:microsoft.com/office/officeart/2005/8/layout/vList3"/>
    <dgm:cxn modelId="{E69C51A2-E343-497A-9E5A-4E2CAD36B4E9}" type="presParOf" srcId="{D13C232D-9DDC-49A1-8FB1-72E2E182909D}" destId="{61B2CA3A-0C67-44BD-97A3-E014A00F3822}" srcOrd="6" destOrd="0" presId="urn:microsoft.com/office/officeart/2005/8/layout/vList3"/>
    <dgm:cxn modelId="{313E6167-9338-428B-BC3C-05BA0576AF0F}" type="presParOf" srcId="{61B2CA3A-0C67-44BD-97A3-E014A00F3822}" destId="{6BCFFBD6-A0EA-48F5-AF84-EE6312AC5548}" srcOrd="0" destOrd="0" presId="urn:microsoft.com/office/officeart/2005/8/layout/vList3"/>
    <dgm:cxn modelId="{86D4979E-532A-462F-AFBB-6D3157A37327}" type="presParOf" srcId="{61B2CA3A-0C67-44BD-97A3-E014A00F3822}" destId="{1302E19E-9E1C-4DD6-B1F0-22FD3A9CA0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93A37-2AC4-464D-889B-ED8675CFED46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sr-Latn-BA"/>
        </a:p>
      </dgm:t>
    </dgm:pt>
    <dgm:pt modelId="{28B9CCB6-12BA-4223-BC6D-243A340FE699}">
      <dgm:prSet phldrT="[Text]"/>
      <dgm:spPr>
        <a:xfrm rot="5400000">
          <a:off x="-137126" y="138494"/>
          <a:ext cx="914176" cy="639923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r-Cyrl-BA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1.</a:t>
          </a:r>
          <a:endParaRPr lang="sr-Latn-BA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9DCC2EE-38D8-4D2E-9B7C-58E809BABF99}" type="parTrans" cxnId="{C32CE056-31AC-427D-91E7-9FCFFD722499}">
      <dgm:prSet/>
      <dgm:spPr/>
      <dgm:t>
        <a:bodyPr/>
        <a:lstStyle/>
        <a:p>
          <a:endParaRPr lang="sr-Latn-BA"/>
        </a:p>
      </dgm:t>
    </dgm:pt>
    <dgm:pt modelId="{CC51077B-1707-4EFF-B395-7178CCB410F1}" type="sibTrans" cxnId="{C32CE056-31AC-427D-91E7-9FCFFD722499}">
      <dgm:prSet/>
      <dgm:spPr/>
      <dgm:t>
        <a:bodyPr/>
        <a:lstStyle/>
        <a:p>
          <a:endParaRPr lang="sr-Latn-BA"/>
        </a:p>
      </dgm:t>
    </dgm:pt>
    <dgm:pt modelId="{7EAABD7C-5FB0-4B38-AC63-4167F919931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2766054" y="-2124763"/>
          <a:ext cx="594214" cy="4846476"/>
        </a:xfrm>
        <a:ln/>
      </dgm:spPr>
      <dgm:t>
        <a:bodyPr/>
        <a:lstStyle/>
        <a:p>
          <a:pPr algn="l">
            <a:buNone/>
          </a:pPr>
          <a:r>
            <a:rPr lang="sr-Cyrl-BA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Поређење </a:t>
          </a:r>
          <a:r>
            <a:rPr lang="sr-Cyrl-BA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података из различитих база и </a:t>
          </a:r>
          <a:r>
            <a:rPr lang="sr-Cyrl-BA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идентификација потенцијалних  </a:t>
          </a:r>
          <a:r>
            <a:rPr lang="sr-Cyrl-BA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обвезнике који нису </a:t>
          </a:r>
          <a:r>
            <a:rPr lang="sr-Cyrl-BA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 уписани ФРН- комунална предузећа – 2019.г.</a:t>
          </a:r>
          <a:r>
            <a:rPr lang="sr-Cyrl-BA" sz="22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	</a:t>
          </a:r>
          <a:endParaRPr lang="sr-Latn-BA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503206A-7FE9-44A6-8FBC-D52BE4FD0EE6}" type="parTrans" cxnId="{5FFADA09-8F16-4574-8492-51047335C3B3}">
      <dgm:prSet/>
      <dgm:spPr/>
      <dgm:t>
        <a:bodyPr/>
        <a:lstStyle/>
        <a:p>
          <a:endParaRPr lang="sr-Latn-BA"/>
        </a:p>
      </dgm:t>
    </dgm:pt>
    <dgm:pt modelId="{16A2A804-6C5C-4B1A-8E03-0B4FD9D145D1}" type="sibTrans" cxnId="{5FFADA09-8F16-4574-8492-51047335C3B3}">
      <dgm:prSet/>
      <dgm:spPr/>
      <dgm:t>
        <a:bodyPr/>
        <a:lstStyle/>
        <a:p>
          <a:endParaRPr lang="sr-Latn-BA"/>
        </a:p>
      </dgm:t>
    </dgm:pt>
    <dgm:pt modelId="{37E90CB8-0CD9-4108-9DEB-9D5B2415CFD6}">
      <dgm:prSet phldrT="[Text]"/>
      <dgm:spPr>
        <a:xfrm rot="5400000">
          <a:off x="-137126" y="899656"/>
          <a:ext cx="914176" cy="639923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r-Cyrl-BA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2.</a:t>
          </a:r>
          <a:endParaRPr lang="sr-Latn-BA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E57C90E-B826-440F-BDC7-BB7365E6D093}" type="parTrans" cxnId="{D41CC681-E890-4B3E-B1A8-CBF505AD84BE}">
      <dgm:prSet/>
      <dgm:spPr/>
      <dgm:t>
        <a:bodyPr/>
        <a:lstStyle/>
        <a:p>
          <a:endParaRPr lang="sr-Latn-BA"/>
        </a:p>
      </dgm:t>
    </dgm:pt>
    <dgm:pt modelId="{E735A97A-77B8-47B9-A5A2-71E1C7BC44E8}" type="sibTrans" cxnId="{D41CC681-E890-4B3E-B1A8-CBF505AD84BE}">
      <dgm:prSet/>
      <dgm:spPr/>
      <dgm:t>
        <a:bodyPr/>
        <a:lstStyle/>
        <a:p>
          <a:endParaRPr lang="sr-Latn-BA"/>
        </a:p>
      </dgm:t>
    </dgm:pt>
    <dgm:pt modelId="{D6C86B13-154B-4413-AACA-C5B773E680B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2766054" y="-1363600"/>
          <a:ext cx="594214" cy="4846476"/>
        </a:xfrm>
        <a:ln/>
      </dgm:spPr>
      <dgm:t>
        <a:bodyPr/>
        <a:lstStyle/>
        <a:p>
          <a:pPr>
            <a:buNone/>
          </a:pPr>
          <a:r>
            <a:rPr lang="sr-Cyrl-BA" sz="28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Упутили обавјештења (</a:t>
          </a:r>
          <a:r>
            <a:rPr lang="sr-Cyrl-BA" sz="2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 име Града</a:t>
          </a:r>
          <a:r>
            <a:rPr lang="sr-Cyrl-BA" sz="28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идентификованим потенцијалним </a:t>
          </a:r>
          <a:r>
            <a:rPr lang="sr-Cyrl-BA" sz="28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обвезницима и податке прослиједили Пореској  ради уписа у ФРН</a:t>
          </a:r>
          <a:endParaRPr lang="sr-Latn-BA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0A7FA03-2422-4BF5-8FE7-673BFA7950B6}" type="parTrans" cxnId="{CA8105A4-4C2F-48B3-8A0C-8FD380AB01CC}">
      <dgm:prSet/>
      <dgm:spPr/>
      <dgm:t>
        <a:bodyPr/>
        <a:lstStyle/>
        <a:p>
          <a:endParaRPr lang="sr-Latn-BA"/>
        </a:p>
      </dgm:t>
    </dgm:pt>
    <dgm:pt modelId="{E234FC44-94F3-4F76-AA88-A90E04FF2D96}" type="sibTrans" cxnId="{CA8105A4-4C2F-48B3-8A0C-8FD380AB01CC}">
      <dgm:prSet/>
      <dgm:spPr/>
      <dgm:t>
        <a:bodyPr/>
        <a:lstStyle/>
        <a:p>
          <a:endParaRPr lang="sr-Latn-BA"/>
        </a:p>
      </dgm:t>
    </dgm:pt>
    <dgm:pt modelId="{2B63A020-CD6B-4ECA-9DF3-C638FB90D0C2}">
      <dgm:prSet phldrT="[Text]"/>
      <dgm:spPr>
        <a:xfrm rot="5400000">
          <a:off x="-137126" y="1660819"/>
          <a:ext cx="914176" cy="639923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r-Cyrl-BA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3.</a:t>
          </a:r>
          <a:endParaRPr lang="sr-Latn-BA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A6AC57D-6E00-46A9-8CD5-645EC8B0AD98}" type="parTrans" cxnId="{E2F0EF7B-F90D-4AF6-A4AF-23E0BC8F994B}">
      <dgm:prSet/>
      <dgm:spPr/>
      <dgm:t>
        <a:bodyPr/>
        <a:lstStyle/>
        <a:p>
          <a:endParaRPr lang="sr-Latn-BA"/>
        </a:p>
      </dgm:t>
    </dgm:pt>
    <dgm:pt modelId="{4539FC0C-2F5C-4BDE-95AB-05860FDF9D03}" type="sibTrans" cxnId="{E2F0EF7B-F90D-4AF6-A4AF-23E0BC8F994B}">
      <dgm:prSet/>
      <dgm:spPr/>
      <dgm:t>
        <a:bodyPr/>
        <a:lstStyle/>
        <a:p>
          <a:endParaRPr lang="sr-Latn-BA"/>
        </a:p>
      </dgm:t>
    </dgm:pt>
    <dgm:pt modelId="{5E8EE2F3-8F27-4A42-AAF9-BF75F2F5833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2766054" y="-602437"/>
          <a:ext cx="594214" cy="4846476"/>
        </a:xfrm>
        <a:ln/>
      </dgm:spPr>
      <dgm:t>
        <a:bodyPr/>
        <a:lstStyle/>
        <a:p>
          <a:pPr>
            <a:buNone/>
          </a:pPr>
          <a:r>
            <a:rPr lang="sr-Cyrl-BA" sz="28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sr-Cyrl-R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Проблеми – ЈМБГ, обилазак терена- надлежност, (не)спремност на сарадњу комуналних предузећа </a:t>
          </a:r>
          <a:endParaRPr lang="sr-Latn-BA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4E7190C-9E7B-497E-9521-82716775CEBD}" type="parTrans" cxnId="{983A7269-54A0-4F08-8B4A-BFC909C9775E}">
      <dgm:prSet/>
      <dgm:spPr/>
      <dgm:t>
        <a:bodyPr/>
        <a:lstStyle/>
        <a:p>
          <a:endParaRPr lang="sr-Latn-BA"/>
        </a:p>
      </dgm:t>
    </dgm:pt>
    <dgm:pt modelId="{FFADA0DE-D9F9-4CB6-AC13-3A4B7087B840}" type="sibTrans" cxnId="{983A7269-54A0-4F08-8B4A-BFC909C9775E}">
      <dgm:prSet/>
      <dgm:spPr/>
      <dgm:t>
        <a:bodyPr/>
        <a:lstStyle/>
        <a:p>
          <a:endParaRPr lang="sr-Latn-BA"/>
        </a:p>
      </dgm:t>
    </dgm:pt>
    <dgm:pt modelId="{2F912BF3-9998-4A3E-B174-BDB55B3E7E74}">
      <dgm:prSet/>
      <dgm:spPr>
        <a:xfrm rot="5400000">
          <a:off x="-137126" y="2421982"/>
          <a:ext cx="914176" cy="639923"/>
        </a:xfr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sr-Cyrl-BA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4.</a:t>
          </a:r>
          <a:endParaRPr lang="sr-Latn-BA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5393D2F-C4C3-449F-A22D-F07765AF3138}" type="parTrans" cxnId="{DBF20FBE-E110-4A28-AAC4-FD6920EF319C}">
      <dgm:prSet/>
      <dgm:spPr/>
      <dgm:t>
        <a:bodyPr/>
        <a:lstStyle/>
        <a:p>
          <a:endParaRPr lang="sr-Latn-BA"/>
        </a:p>
      </dgm:t>
    </dgm:pt>
    <dgm:pt modelId="{EEB09049-0A00-4021-8F61-164D15FF298B}" type="sibTrans" cxnId="{DBF20FBE-E110-4A28-AAC4-FD6920EF319C}">
      <dgm:prSet/>
      <dgm:spPr/>
      <dgm:t>
        <a:bodyPr/>
        <a:lstStyle/>
        <a:p>
          <a:endParaRPr lang="sr-Latn-BA"/>
        </a:p>
      </dgm:t>
    </dgm:pt>
    <dgm:pt modelId="{79C43CC5-579F-44F1-A091-9BCE044BCCE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2766054" y="158724"/>
          <a:ext cx="594214" cy="4846476"/>
        </a:xfrm>
        <a:ln/>
      </dgm:spPr>
      <dgm:t>
        <a:bodyPr/>
        <a:lstStyle/>
        <a:p>
          <a:pPr>
            <a:buNone/>
          </a:pPr>
          <a:r>
            <a:rPr lang="sr-Cyrl-BA" sz="2800" b="1" noProof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Резултати:</a:t>
          </a:r>
          <a:endParaRPr lang="sr-Latn-BA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01DACD9-8174-48AE-B979-A1D048AFE0CB}" type="parTrans" cxnId="{8BD7737E-BB7B-4B00-9AD8-D769D8DAE7CF}">
      <dgm:prSet/>
      <dgm:spPr/>
      <dgm:t>
        <a:bodyPr/>
        <a:lstStyle/>
        <a:p>
          <a:endParaRPr lang="sr-Latn-BA"/>
        </a:p>
      </dgm:t>
    </dgm:pt>
    <dgm:pt modelId="{2249D236-F008-4BE6-AD06-DDAF2995C994}" type="sibTrans" cxnId="{8BD7737E-BB7B-4B00-9AD8-D769D8DAE7CF}">
      <dgm:prSet/>
      <dgm:spPr/>
      <dgm:t>
        <a:bodyPr/>
        <a:lstStyle/>
        <a:p>
          <a:endParaRPr lang="sr-Latn-BA"/>
        </a:p>
      </dgm:t>
    </dgm:pt>
    <dgm:pt modelId="{317BF4BA-14D8-47B7-BF59-B3978FB6A7ED}">
      <dgm:prSet custT="1"/>
      <dgm:spPr/>
      <dgm:t>
        <a:bodyPr/>
        <a:lstStyle/>
        <a:p>
          <a:r>
            <a:rPr lang="sr-Cyrl-BA" sz="2800" b="1" noProof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усаглашени подаци ФРН са стварним стањем </a:t>
          </a:r>
          <a:endParaRPr lang="sr-Cyrl-BA" sz="2800" b="1" noProof="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F195C1-2849-4811-AE3E-04B1CF3ADBBA}" type="parTrans" cxnId="{5E91FCCC-3665-4A6F-B827-491E7BA4B6E7}">
      <dgm:prSet/>
      <dgm:spPr/>
      <dgm:t>
        <a:bodyPr/>
        <a:lstStyle/>
        <a:p>
          <a:endParaRPr lang="en-US"/>
        </a:p>
      </dgm:t>
    </dgm:pt>
    <dgm:pt modelId="{8D7FC81C-12CD-4E31-8630-84DF25836180}" type="sibTrans" cxnId="{5E91FCCC-3665-4A6F-B827-491E7BA4B6E7}">
      <dgm:prSet/>
      <dgm:spPr/>
      <dgm:t>
        <a:bodyPr/>
        <a:lstStyle/>
        <a:p>
          <a:endParaRPr lang="en-US"/>
        </a:p>
      </dgm:t>
    </dgm:pt>
    <dgm:pt modelId="{93C6A938-49B5-423B-AB10-8CE6D5330910}">
      <dgm:prSet custT="1"/>
      <dgm:spPr/>
      <dgm:t>
        <a:bodyPr/>
        <a:lstStyle/>
        <a:p>
          <a:r>
            <a:rPr lang="sr-Cyrl-BA" sz="2800" b="1" noProof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ширење обухвата</a:t>
          </a:r>
          <a:endParaRPr lang="sr-Cyrl-BA" sz="2800" b="1" noProof="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687C9F-02A4-4246-B663-E67744B2A826}" type="parTrans" cxnId="{9D6DAA18-4C2A-44AE-8F9C-32E549E8E4FE}">
      <dgm:prSet/>
      <dgm:spPr/>
      <dgm:t>
        <a:bodyPr/>
        <a:lstStyle/>
        <a:p>
          <a:endParaRPr lang="en-US"/>
        </a:p>
      </dgm:t>
    </dgm:pt>
    <dgm:pt modelId="{8DACFE3D-907F-4AA0-88DC-1DBD685CEE2F}" type="sibTrans" cxnId="{9D6DAA18-4C2A-44AE-8F9C-32E549E8E4FE}">
      <dgm:prSet/>
      <dgm:spPr/>
      <dgm:t>
        <a:bodyPr/>
        <a:lstStyle/>
        <a:p>
          <a:endParaRPr lang="en-US"/>
        </a:p>
      </dgm:t>
    </dgm:pt>
    <dgm:pt modelId="{E4B207DA-30E7-473F-BF43-CED72A401B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 rot="5400000">
          <a:off x="2766054" y="-2124763"/>
          <a:ext cx="594214" cy="4846476"/>
        </a:xfrm>
        <a:ln/>
      </dgm:spPr>
      <dgm:t>
        <a:bodyPr/>
        <a:lstStyle/>
        <a:p>
          <a:pPr algn="l">
            <a:buNone/>
          </a:pPr>
          <a:r>
            <a:rPr lang="sr-Cyrl-BA" sz="2200" b="1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АПИФ – 2021. г. око 40% правних лица која имају АОП - гр.обј. и земљиште,  нису уписани у ФРН</a:t>
          </a:r>
          <a:endParaRPr lang="sr-Latn-BA" sz="2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1E8949F-D6D4-4E64-881D-02CFEEF24236}" type="parTrans" cxnId="{6C8EA51A-8113-4720-B643-FADB1482CC26}">
      <dgm:prSet/>
      <dgm:spPr/>
      <dgm:t>
        <a:bodyPr/>
        <a:lstStyle/>
        <a:p>
          <a:endParaRPr lang="en-US"/>
        </a:p>
      </dgm:t>
    </dgm:pt>
    <dgm:pt modelId="{3546D7A5-23C8-4CCD-B596-A9653A6B5823}" type="sibTrans" cxnId="{6C8EA51A-8113-4720-B643-FADB1482CC26}">
      <dgm:prSet/>
      <dgm:spPr/>
      <dgm:t>
        <a:bodyPr/>
        <a:lstStyle/>
        <a:p>
          <a:endParaRPr lang="en-US"/>
        </a:p>
      </dgm:t>
    </dgm:pt>
    <dgm:pt modelId="{B562EA1F-BE08-43A2-8F06-393894859E33}" type="pres">
      <dgm:prSet presAssocID="{83393A37-2AC4-464D-889B-ED8675CFED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E0EBA-8971-4AD4-BAF0-B95142DD160D}" type="pres">
      <dgm:prSet presAssocID="{28B9CCB6-12BA-4223-BC6D-243A340FE699}" presName="composite" presStyleCnt="0"/>
      <dgm:spPr/>
    </dgm:pt>
    <dgm:pt modelId="{FC43A542-F437-44B6-AF55-ADC08FCEDCEF}" type="pres">
      <dgm:prSet presAssocID="{28B9CCB6-12BA-4223-BC6D-243A340FE699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52B9A88-AC93-45A2-8998-D4AD4957BFED}" type="pres">
      <dgm:prSet presAssocID="{28B9CCB6-12BA-4223-BC6D-243A340FE699}" presName="descendantText" presStyleLbl="alignAcc1" presStyleIdx="0" presStyleCnt="4" custScaleX="96984" custScaleY="14293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C66C768-200D-47C1-9DF0-F33F9F277704}" type="pres">
      <dgm:prSet presAssocID="{CC51077B-1707-4EFF-B395-7178CCB410F1}" presName="sp" presStyleCnt="0"/>
      <dgm:spPr/>
    </dgm:pt>
    <dgm:pt modelId="{FF9FF053-8C05-4599-87FC-A6EF182EF2BB}" type="pres">
      <dgm:prSet presAssocID="{37E90CB8-0CD9-4108-9DEB-9D5B2415CFD6}" presName="composite" presStyleCnt="0"/>
      <dgm:spPr/>
    </dgm:pt>
    <dgm:pt modelId="{0AE62951-EFA4-452C-8DA3-6182F1405E4A}" type="pres">
      <dgm:prSet presAssocID="{37E90CB8-0CD9-4108-9DEB-9D5B2415CFD6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2C3980C-A229-4940-94AD-09FAE1B4095E}" type="pres">
      <dgm:prSet presAssocID="{37E90CB8-0CD9-4108-9DEB-9D5B2415CFD6}" presName="descendantText" presStyleLbl="alignAcc1" presStyleIdx="1" presStyleCnt="4" custScaleY="11759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841A64E-A65E-4328-B892-D92FCEA5F165}" type="pres">
      <dgm:prSet presAssocID="{E735A97A-77B8-47B9-A5A2-71E1C7BC44E8}" presName="sp" presStyleCnt="0"/>
      <dgm:spPr/>
    </dgm:pt>
    <dgm:pt modelId="{D4EF13AA-2D35-4FB7-8D9B-5C52D7B41D5D}" type="pres">
      <dgm:prSet presAssocID="{2B63A020-CD6B-4ECA-9DF3-C638FB90D0C2}" presName="composite" presStyleCnt="0"/>
      <dgm:spPr/>
    </dgm:pt>
    <dgm:pt modelId="{ACE0C10E-BF32-42BD-8863-824AFDCB74A8}" type="pres">
      <dgm:prSet presAssocID="{2B63A020-CD6B-4ECA-9DF3-C638FB90D0C2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527628C-0E0B-4022-ACDA-48E7A7703DD0}" type="pres">
      <dgm:prSet presAssocID="{2B63A020-CD6B-4ECA-9DF3-C638FB90D0C2}" presName="descendantText" presStyleLbl="alignAcc1" presStyleIdx="2" presStyleCnt="4" custScaleY="13452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91AB7AB-1464-45B1-BAEE-EDE0E94471E1}" type="pres">
      <dgm:prSet presAssocID="{4539FC0C-2F5C-4BDE-95AB-05860FDF9D03}" presName="sp" presStyleCnt="0"/>
      <dgm:spPr/>
    </dgm:pt>
    <dgm:pt modelId="{EF43FA03-8D3D-468B-9DF3-929B8E9BEFCE}" type="pres">
      <dgm:prSet presAssocID="{2F912BF3-9998-4A3E-B174-BDB55B3E7E74}" presName="composite" presStyleCnt="0"/>
      <dgm:spPr/>
    </dgm:pt>
    <dgm:pt modelId="{C6BA29F0-590F-4674-A8BC-64ED601F3973}" type="pres">
      <dgm:prSet presAssocID="{2F912BF3-9998-4A3E-B174-BDB55B3E7E74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89D82BA-49FA-456F-A6BA-B2DAE5699BC2}" type="pres">
      <dgm:prSet presAssocID="{2F912BF3-9998-4A3E-B174-BDB55B3E7E74}" presName="descendantText" presStyleLbl="alignAcc1" presStyleIdx="3" presStyleCnt="4" custScaleY="201840" custLinFactNeighborX="98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CA8105A4-4C2F-48B3-8A0C-8FD380AB01CC}" srcId="{37E90CB8-0CD9-4108-9DEB-9D5B2415CFD6}" destId="{D6C86B13-154B-4413-AACA-C5B773E680BA}" srcOrd="0" destOrd="0" parTransId="{50A7FA03-2422-4BF5-8FE7-673BFA7950B6}" sibTransId="{E234FC44-94F3-4F76-AA88-A90E04FF2D96}"/>
    <dgm:cxn modelId="{5E91FCCC-3665-4A6F-B827-491E7BA4B6E7}" srcId="{2F912BF3-9998-4A3E-B174-BDB55B3E7E74}" destId="{317BF4BA-14D8-47B7-BF59-B3978FB6A7ED}" srcOrd="2" destOrd="0" parTransId="{F8F195C1-2849-4811-AE3E-04B1CF3ADBBA}" sibTransId="{8D7FC81C-12CD-4E31-8630-84DF25836180}"/>
    <dgm:cxn modelId="{0D78CBF6-8642-4465-A4DC-4379D1EE3DB0}" type="presOf" srcId="{83393A37-2AC4-464D-889B-ED8675CFED46}" destId="{B562EA1F-BE08-43A2-8F06-393894859E33}" srcOrd="0" destOrd="0" presId="urn:microsoft.com/office/officeart/2005/8/layout/chevron2"/>
    <dgm:cxn modelId="{E2F0EF7B-F90D-4AF6-A4AF-23E0BC8F994B}" srcId="{83393A37-2AC4-464D-889B-ED8675CFED46}" destId="{2B63A020-CD6B-4ECA-9DF3-C638FB90D0C2}" srcOrd="2" destOrd="0" parTransId="{9A6AC57D-6E00-46A9-8CD5-645EC8B0AD98}" sibTransId="{4539FC0C-2F5C-4BDE-95AB-05860FDF9D03}"/>
    <dgm:cxn modelId="{6C8EA51A-8113-4720-B643-FADB1482CC26}" srcId="{28B9CCB6-12BA-4223-BC6D-243A340FE699}" destId="{E4B207DA-30E7-473F-BF43-CED72A401BEB}" srcOrd="1" destOrd="0" parTransId="{51E8949F-D6D4-4E64-881D-02CFEEF24236}" sibTransId="{3546D7A5-23C8-4CCD-B596-A9653A6B5823}"/>
    <dgm:cxn modelId="{54C75C97-E09A-4F78-BA2E-518BF74CAC24}" type="presOf" srcId="{D6C86B13-154B-4413-AACA-C5B773E680BA}" destId="{D2C3980C-A229-4940-94AD-09FAE1B4095E}" srcOrd="0" destOrd="0" presId="urn:microsoft.com/office/officeart/2005/8/layout/chevron2"/>
    <dgm:cxn modelId="{8343DAED-E018-489A-827C-229F550D8DBC}" type="presOf" srcId="{E4B207DA-30E7-473F-BF43-CED72A401BEB}" destId="{352B9A88-AC93-45A2-8998-D4AD4957BFED}" srcOrd="0" destOrd="1" presId="urn:microsoft.com/office/officeart/2005/8/layout/chevron2"/>
    <dgm:cxn modelId="{983A7269-54A0-4F08-8B4A-BFC909C9775E}" srcId="{2B63A020-CD6B-4ECA-9DF3-C638FB90D0C2}" destId="{5E8EE2F3-8F27-4A42-AAF9-BF75F2F58332}" srcOrd="0" destOrd="0" parTransId="{D4E7190C-9E7B-497E-9521-82716775CEBD}" sibTransId="{FFADA0DE-D9F9-4CB6-AC13-3A4B7087B840}"/>
    <dgm:cxn modelId="{3A923AE4-00AF-401D-8636-749E1084A0D4}" type="presOf" srcId="{317BF4BA-14D8-47B7-BF59-B3978FB6A7ED}" destId="{289D82BA-49FA-456F-A6BA-B2DAE5699BC2}" srcOrd="0" destOrd="2" presId="urn:microsoft.com/office/officeart/2005/8/layout/chevron2"/>
    <dgm:cxn modelId="{C32CE056-31AC-427D-91E7-9FCFFD722499}" srcId="{83393A37-2AC4-464D-889B-ED8675CFED46}" destId="{28B9CCB6-12BA-4223-BC6D-243A340FE699}" srcOrd="0" destOrd="0" parTransId="{69DCC2EE-38D8-4D2E-9B7C-58E809BABF99}" sibTransId="{CC51077B-1707-4EFF-B395-7178CCB410F1}"/>
    <dgm:cxn modelId="{417F81F5-6D00-48B9-B715-55C35BBA3CE7}" type="presOf" srcId="{2F912BF3-9998-4A3E-B174-BDB55B3E7E74}" destId="{C6BA29F0-590F-4674-A8BC-64ED601F3973}" srcOrd="0" destOrd="0" presId="urn:microsoft.com/office/officeart/2005/8/layout/chevron2"/>
    <dgm:cxn modelId="{2F6B9FF1-D457-4ADD-93F8-8C7CEBA88E3B}" type="presOf" srcId="{79C43CC5-579F-44F1-A091-9BCE044BCCEB}" destId="{289D82BA-49FA-456F-A6BA-B2DAE5699BC2}" srcOrd="0" destOrd="0" presId="urn:microsoft.com/office/officeart/2005/8/layout/chevron2"/>
    <dgm:cxn modelId="{C1095412-C695-4D80-B708-48FE80A3A1C2}" type="presOf" srcId="{28B9CCB6-12BA-4223-BC6D-243A340FE699}" destId="{FC43A542-F437-44B6-AF55-ADC08FCEDCEF}" srcOrd="0" destOrd="0" presId="urn:microsoft.com/office/officeart/2005/8/layout/chevron2"/>
    <dgm:cxn modelId="{397C7F94-1BFB-48A1-B223-AE2AD6E48A8F}" type="presOf" srcId="{37E90CB8-0CD9-4108-9DEB-9D5B2415CFD6}" destId="{0AE62951-EFA4-452C-8DA3-6182F1405E4A}" srcOrd="0" destOrd="0" presId="urn:microsoft.com/office/officeart/2005/8/layout/chevron2"/>
    <dgm:cxn modelId="{DBF20FBE-E110-4A28-AAC4-FD6920EF319C}" srcId="{83393A37-2AC4-464D-889B-ED8675CFED46}" destId="{2F912BF3-9998-4A3E-B174-BDB55B3E7E74}" srcOrd="3" destOrd="0" parTransId="{35393D2F-C4C3-449F-A22D-F07765AF3138}" sibTransId="{EEB09049-0A00-4021-8F61-164D15FF298B}"/>
    <dgm:cxn modelId="{B3D51BBA-E2D5-4556-8382-765F7A2BCFFE}" type="presOf" srcId="{7EAABD7C-5FB0-4B38-AC63-4167F9199316}" destId="{352B9A88-AC93-45A2-8998-D4AD4957BFED}" srcOrd="0" destOrd="0" presId="urn:microsoft.com/office/officeart/2005/8/layout/chevron2"/>
    <dgm:cxn modelId="{9D6DAA18-4C2A-44AE-8F9C-32E549E8E4FE}" srcId="{2F912BF3-9998-4A3E-B174-BDB55B3E7E74}" destId="{93C6A938-49B5-423B-AB10-8CE6D5330910}" srcOrd="1" destOrd="0" parTransId="{F3687C9F-02A4-4246-B663-E67744B2A826}" sibTransId="{8DACFE3D-907F-4AA0-88DC-1DBD685CEE2F}"/>
    <dgm:cxn modelId="{9A666718-7A94-4F50-95D9-3CD646CFA551}" type="presOf" srcId="{2B63A020-CD6B-4ECA-9DF3-C638FB90D0C2}" destId="{ACE0C10E-BF32-42BD-8863-824AFDCB74A8}" srcOrd="0" destOrd="0" presId="urn:microsoft.com/office/officeart/2005/8/layout/chevron2"/>
    <dgm:cxn modelId="{771C60F2-6279-4393-98CC-DCE34A59AE4A}" type="presOf" srcId="{5E8EE2F3-8F27-4A42-AAF9-BF75F2F58332}" destId="{5527628C-0E0B-4022-ACDA-48E7A7703DD0}" srcOrd="0" destOrd="0" presId="urn:microsoft.com/office/officeart/2005/8/layout/chevron2"/>
    <dgm:cxn modelId="{5FFADA09-8F16-4574-8492-51047335C3B3}" srcId="{28B9CCB6-12BA-4223-BC6D-243A340FE699}" destId="{7EAABD7C-5FB0-4B38-AC63-4167F9199316}" srcOrd="0" destOrd="0" parTransId="{0503206A-7FE9-44A6-8FBC-D52BE4FD0EE6}" sibTransId="{16A2A804-6C5C-4B1A-8E03-0B4FD9D145D1}"/>
    <dgm:cxn modelId="{8BD7737E-BB7B-4B00-9AD8-D769D8DAE7CF}" srcId="{2F912BF3-9998-4A3E-B174-BDB55B3E7E74}" destId="{79C43CC5-579F-44F1-A091-9BCE044BCCEB}" srcOrd="0" destOrd="0" parTransId="{001DACD9-8174-48AE-B979-A1D048AFE0CB}" sibTransId="{2249D236-F008-4BE6-AD06-DDAF2995C994}"/>
    <dgm:cxn modelId="{D41CC681-E890-4B3E-B1A8-CBF505AD84BE}" srcId="{83393A37-2AC4-464D-889B-ED8675CFED46}" destId="{37E90CB8-0CD9-4108-9DEB-9D5B2415CFD6}" srcOrd="1" destOrd="0" parTransId="{AE57C90E-B826-440F-BDC7-BB7365E6D093}" sibTransId="{E735A97A-77B8-47B9-A5A2-71E1C7BC44E8}"/>
    <dgm:cxn modelId="{11D243F6-E9D3-4978-A631-EE039260D6ED}" type="presOf" srcId="{93C6A938-49B5-423B-AB10-8CE6D5330910}" destId="{289D82BA-49FA-456F-A6BA-B2DAE5699BC2}" srcOrd="0" destOrd="1" presId="urn:microsoft.com/office/officeart/2005/8/layout/chevron2"/>
    <dgm:cxn modelId="{E768D0F5-51F8-4D88-9F1E-5953F6DEADB2}" type="presParOf" srcId="{B562EA1F-BE08-43A2-8F06-393894859E33}" destId="{7B9E0EBA-8971-4AD4-BAF0-B95142DD160D}" srcOrd="0" destOrd="0" presId="urn:microsoft.com/office/officeart/2005/8/layout/chevron2"/>
    <dgm:cxn modelId="{13423599-6CE6-44A1-9EC6-4548ABBCB39A}" type="presParOf" srcId="{7B9E0EBA-8971-4AD4-BAF0-B95142DD160D}" destId="{FC43A542-F437-44B6-AF55-ADC08FCEDCEF}" srcOrd="0" destOrd="0" presId="urn:microsoft.com/office/officeart/2005/8/layout/chevron2"/>
    <dgm:cxn modelId="{7498F760-85E4-4CEB-8B79-4415F457D812}" type="presParOf" srcId="{7B9E0EBA-8971-4AD4-BAF0-B95142DD160D}" destId="{352B9A88-AC93-45A2-8998-D4AD4957BFED}" srcOrd="1" destOrd="0" presId="urn:microsoft.com/office/officeart/2005/8/layout/chevron2"/>
    <dgm:cxn modelId="{D3B0DEBD-AFCD-4547-A12F-DE8F3168C1E9}" type="presParOf" srcId="{B562EA1F-BE08-43A2-8F06-393894859E33}" destId="{DC66C768-200D-47C1-9DF0-F33F9F277704}" srcOrd="1" destOrd="0" presId="urn:microsoft.com/office/officeart/2005/8/layout/chevron2"/>
    <dgm:cxn modelId="{0F26AFF5-29A9-4EE6-9AFA-9FBCD6B4F717}" type="presParOf" srcId="{B562EA1F-BE08-43A2-8F06-393894859E33}" destId="{FF9FF053-8C05-4599-87FC-A6EF182EF2BB}" srcOrd="2" destOrd="0" presId="urn:microsoft.com/office/officeart/2005/8/layout/chevron2"/>
    <dgm:cxn modelId="{07098ED0-3BA6-4616-8B70-B788382EA815}" type="presParOf" srcId="{FF9FF053-8C05-4599-87FC-A6EF182EF2BB}" destId="{0AE62951-EFA4-452C-8DA3-6182F1405E4A}" srcOrd="0" destOrd="0" presId="urn:microsoft.com/office/officeart/2005/8/layout/chevron2"/>
    <dgm:cxn modelId="{CE0E9A00-788D-4B3E-ACC2-819772C3440E}" type="presParOf" srcId="{FF9FF053-8C05-4599-87FC-A6EF182EF2BB}" destId="{D2C3980C-A229-4940-94AD-09FAE1B4095E}" srcOrd="1" destOrd="0" presId="urn:microsoft.com/office/officeart/2005/8/layout/chevron2"/>
    <dgm:cxn modelId="{996EA237-FC5C-4B67-98EA-548675386E59}" type="presParOf" srcId="{B562EA1F-BE08-43A2-8F06-393894859E33}" destId="{6841A64E-A65E-4328-B892-D92FCEA5F165}" srcOrd="3" destOrd="0" presId="urn:microsoft.com/office/officeart/2005/8/layout/chevron2"/>
    <dgm:cxn modelId="{16CDB519-72E1-42BF-8FF4-BD457CACA133}" type="presParOf" srcId="{B562EA1F-BE08-43A2-8F06-393894859E33}" destId="{D4EF13AA-2D35-4FB7-8D9B-5C52D7B41D5D}" srcOrd="4" destOrd="0" presId="urn:microsoft.com/office/officeart/2005/8/layout/chevron2"/>
    <dgm:cxn modelId="{BE043370-FD8A-42EB-BA96-3CA89E4CE847}" type="presParOf" srcId="{D4EF13AA-2D35-4FB7-8D9B-5C52D7B41D5D}" destId="{ACE0C10E-BF32-42BD-8863-824AFDCB74A8}" srcOrd="0" destOrd="0" presId="urn:microsoft.com/office/officeart/2005/8/layout/chevron2"/>
    <dgm:cxn modelId="{320CB803-0567-49AA-98ED-9287167FB775}" type="presParOf" srcId="{D4EF13AA-2D35-4FB7-8D9B-5C52D7B41D5D}" destId="{5527628C-0E0B-4022-ACDA-48E7A7703DD0}" srcOrd="1" destOrd="0" presId="urn:microsoft.com/office/officeart/2005/8/layout/chevron2"/>
    <dgm:cxn modelId="{EE7CE9CE-0810-43E2-9AE3-27621D8EF723}" type="presParOf" srcId="{B562EA1F-BE08-43A2-8F06-393894859E33}" destId="{F91AB7AB-1464-45B1-BAEE-EDE0E94471E1}" srcOrd="5" destOrd="0" presId="urn:microsoft.com/office/officeart/2005/8/layout/chevron2"/>
    <dgm:cxn modelId="{D2484299-B263-44CF-A9D1-5C023E6A90AE}" type="presParOf" srcId="{B562EA1F-BE08-43A2-8F06-393894859E33}" destId="{EF43FA03-8D3D-468B-9DF3-929B8E9BEFCE}" srcOrd="6" destOrd="0" presId="urn:microsoft.com/office/officeart/2005/8/layout/chevron2"/>
    <dgm:cxn modelId="{1756B5FA-2680-4D23-9390-B9C311A9ABBD}" type="presParOf" srcId="{EF43FA03-8D3D-468B-9DF3-929B8E9BEFCE}" destId="{C6BA29F0-590F-4674-A8BC-64ED601F3973}" srcOrd="0" destOrd="0" presId="urn:microsoft.com/office/officeart/2005/8/layout/chevron2"/>
    <dgm:cxn modelId="{6E72356D-8E03-4326-8B91-C7EBFD34F00E}" type="presParOf" srcId="{EF43FA03-8D3D-468B-9DF3-929B8E9BEFCE}" destId="{289D82BA-49FA-456F-A6BA-B2DAE5699B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34E5-4F61-4294-B311-1C6879AA7D51}">
      <dsp:nvSpPr>
        <dsp:cNvPr id="0" name=""/>
        <dsp:cNvSpPr/>
      </dsp:nvSpPr>
      <dsp:spPr>
        <a:xfrm>
          <a:off x="455451" y="3678"/>
          <a:ext cx="11891660" cy="17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800" b="1" kern="1200" dirty="0" smtClean="0"/>
            <a:t>2015-</a:t>
          </a:r>
          <a:r>
            <a:rPr lang="sr-Cyrl-RS" sz="2800" b="1" kern="1200" dirty="0" smtClean="0"/>
            <a:t> 20</a:t>
          </a:r>
          <a:r>
            <a:rPr lang="sr-Latn-BA" sz="2800" b="1" kern="1200" dirty="0" smtClean="0"/>
            <a:t>20</a:t>
          </a:r>
          <a:r>
            <a:rPr lang="sr-Cyrl-RS" sz="2800" b="1" kern="1200" dirty="0" smtClean="0"/>
            <a:t>. год. наплаћено </a:t>
          </a:r>
          <a:r>
            <a:rPr lang="sr-Latn-BA" sz="2800" b="1" kern="1200" dirty="0" smtClean="0"/>
            <a:t>147,</a:t>
          </a:r>
          <a:r>
            <a:rPr lang="sr-Cyrl-RS" sz="2800" b="1" kern="1200" dirty="0" smtClean="0"/>
            <a:t>65 милиона КМ пореза на непокретности за све ЈЛС  </a:t>
          </a:r>
          <a:endParaRPr lang="sr-Latn-BA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800" b="1" kern="1200" dirty="0" smtClean="0"/>
            <a:t>10% </a:t>
          </a:r>
          <a:r>
            <a:rPr lang="sr-Cyrl-RS" sz="2800" b="1" kern="1200" dirty="0" smtClean="0"/>
            <a:t>повећања  2015-2020.година, очекује се даљи раст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/>
            <a:t>пројекције 25 милиона у 2022. и 2023. години </a:t>
          </a:r>
          <a:r>
            <a:rPr lang="sr-Latn-RS" sz="2800" b="1" kern="1200" dirty="0" smtClean="0"/>
            <a:t>(</a:t>
          </a:r>
          <a:r>
            <a:rPr lang="sr-Cyrl-RS" sz="2800" b="1" kern="1200" dirty="0" smtClean="0"/>
            <a:t>ДОБ) </a:t>
          </a:r>
          <a:endParaRPr lang="en-US" sz="2800" b="1" kern="1200" dirty="0"/>
        </a:p>
      </dsp:txBody>
      <dsp:txXfrm>
        <a:off x="541818" y="90045"/>
        <a:ext cx="11718926" cy="1596506"/>
      </dsp:txXfrm>
    </dsp:sp>
    <dsp:sp modelId="{F7901A93-BDCF-4579-ADDF-0819BF3F7CE6}">
      <dsp:nvSpPr>
        <dsp:cNvPr id="0" name=""/>
        <dsp:cNvSpPr/>
      </dsp:nvSpPr>
      <dsp:spPr>
        <a:xfrm>
          <a:off x="455451" y="1861380"/>
          <a:ext cx="4614787" cy="17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solidFill>
                <a:srgbClr val="FF0000"/>
              </a:solidFill>
            </a:rPr>
            <a:t>Бања Лука </a:t>
          </a:r>
          <a:r>
            <a:rPr lang="sr-Latn-BA" sz="2800" b="1" kern="1200" dirty="0" smtClean="0">
              <a:solidFill>
                <a:srgbClr val="FF0000"/>
              </a:solidFill>
            </a:rPr>
            <a:t>=</a:t>
          </a:r>
          <a:r>
            <a:rPr lang="sr-Cyrl-RS" sz="2800" b="1" kern="1200" dirty="0" smtClean="0">
              <a:solidFill>
                <a:srgbClr val="FF0000"/>
              </a:solidFill>
            </a:rPr>
            <a:t> </a:t>
          </a:r>
          <a:r>
            <a:rPr lang="sr-Latn-BA" sz="2800" b="1" kern="1200" dirty="0" smtClean="0">
              <a:solidFill>
                <a:srgbClr val="FF0000"/>
              </a:solidFill>
            </a:rPr>
            <a:t>35</a:t>
          </a:r>
          <a:r>
            <a:rPr lang="sr-Cyrl-RS" sz="2800" b="1" kern="1200" dirty="0" smtClean="0">
              <a:solidFill>
                <a:srgbClr val="FF0000"/>
              </a:solidFill>
            </a:rPr>
            <a:t>% од укупно наплаћеног пореза у РС 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541818" y="1947747"/>
        <a:ext cx="4442053" cy="1596506"/>
      </dsp:txXfrm>
    </dsp:sp>
    <dsp:sp modelId="{A1D06E32-1B9F-41BF-92A2-41538C3BC803}">
      <dsp:nvSpPr>
        <dsp:cNvPr id="0" name=""/>
        <dsp:cNvSpPr/>
      </dsp:nvSpPr>
      <dsp:spPr>
        <a:xfrm>
          <a:off x="455451" y="3719083"/>
          <a:ext cx="4614787" cy="17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 Бања Лука, Приједор и Бијељина, Добој, Лакташи око 55% од укупно наплаћеног пореза </a:t>
          </a:r>
          <a:endParaRPr lang="en-US" sz="2600" kern="1200" dirty="0"/>
        </a:p>
      </dsp:txBody>
      <dsp:txXfrm>
        <a:off x="541818" y="3805450"/>
        <a:ext cx="4442053" cy="1596506"/>
      </dsp:txXfrm>
    </dsp:sp>
    <dsp:sp modelId="{CF18AA4B-E224-462F-8575-6C4554D44A59}">
      <dsp:nvSpPr>
        <dsp:cNvPr id="0" name=""/>
        <dsp:cNvSpPr/>
      </dsp:nvSpPr>
      <dsp:spPr>
        <a:xfrm>
          <a:off x="455451" y="5576786"/>
          <a:ext cx="11907950" cy="1769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solidFill>
                <a:schemeClr val="accent1">
                  <a:lumMod val="50000"/>
                </a:schemeClr>
              </a:solidFill>
            </a:rPr>
            <a:t>25 милиона КМ  кумулирани дуг 2015-2020. год. у РС </a:t>
          </a:r>
          <a:endParaRPr lang="en-US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1818" y="5663153"/>
        <a:ext cx="11735216" cy="1596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8B7E5-132C-4509-A609-FBA21DF756D5}">
      <dsp:nvSpPr>
        <dsp:cNvPr id="0" name=""/>
        <dsp:cNvSpPr/>
      </dsp:nvSpPr>
      <dsp:spPr>
        <a:xfrm rot="21300000">
          <a:off x="25609" y="2182087"/>
          <a:ext cx="8293995" cy="94978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FCFE7-F72C-4A13-9BC6-08AE35747A24}">
      <dsp:nvSpPr>
        <dsp:cNvPr id="0" name=""/>
        <dsp:cNvSpPr/>
      </dsp:nvSpPr>
      <dsp:spPr>
        <a:xfrm>
          <a:off x="1001425" y="265698"/>
          <a:ext cx="2503564" cy="21255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D79E5-9568-46DD-B1D4-F503173053AC}">
      <dsp:nvSpPr>
        <dsp:cNvPr id="0" name=""/>
        <dsp:cNvSpPr/>
      </dsp:nvSpPr>
      <dsp:spPr>
        <a:xfrm>
          <a:off x="4422963" y="0"/>
          <a:ext cx="2670468" cy="223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b="1" kern="1200" dirty="0" smtClean="0">
              <a:solidFill>
                <a:srgbClr val="0241BE"/>
              </a:solidFill>
            </a:rPr>
            <a:t>Повећање обухвата обвезника у </a:t>
          </a:r>
          <a:r>
            <a:rPr lang="sr-Latn-BA" sz="3100" b="1" kern="1200" dirty="0" smtClean="0">
              <a:solidFill>
                <a:srgbClr val="0241BE"/>
              </a:solidFill>
            </a:rPr>
            <a:t> </a:t>
          </a:r>
          <a:r>
            <a:rPr lang="sr-Cyrl-RS" sz="3100" b="1" kern="1200" dirty="0" smtClean="0">
              <a:solidFill>
                <a:srgbClr val="0241BE"/>
              </a:solidFill>
            </a:rPr>
            <a:t>ФРН </a:t>
          </a:r>
          <a:endParaRPr lang="sr-Latn-BA" sz="3100" b="1" kern="1200" dirty="0">
            <a:solidFill>
              <a:srgbClr val="0241BE"/>
            </a:solidFill>
          </a:endParaRPr>
        </a:p>
      </dsp:txBody>
      <dsp:txXfrm>
        <a:off x="4422963" y="0"/>
        <a:ext cx="2670468" cy="2231864"/>
      </dsp:txXfrm>
    </dsp:sp>
    <dsp:sp modelId="{3165EEF3-CF61-48CD-AEB0-34161D1CB7D5}">
      <dsp:nvSpPr>
        <dsp:cNvPr id="0" name=""/>
        <dsp:cNvSpPr/>
      </dsp:nvSpPr>
      <dsp:spPr>
        <a:xfrm>
          <a:off x="4840224" y="2922679"/>
          <a:ext cx="2503564" cy="21255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849B4-FCB1-405D-ABD5-D77501C553CD}">
      <dsp:nvSpPr>
        <dsp:cNvPr id="0" name=""/>
        <dsp:cNvSpPr/>
      </dsp:nvSpPr>
      <dsp:spPr>
        <a:xfrm>
          <a:off x="1251782" y="3082097"/>
          <a:ext cx="2670468" cy="223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100" b="1" kern="1200" dirty="0" smtClean="0">
              <a:solidFill>
                <a:srgbClr val="0241BE"/>
              </a:solidFill>
            </a:rPr>
            <a:t>Смањење пореске стопе у 2021. години </a:t>
          </a:r>
          <a:endParaRPr lang="sr-Latn-BA" sz="3100" b="1" kern="1200" dirty="0">
            <a:solidFill>
              <a:srgbClr val="0241BE"/>
            </a:solidFill>
          </a:endParaRPr>
        </a:p>
      </dsp:txBody>
      <dsp:txXfrm>
        <a:off x="1251782" y="3082097"/>
        <a:ext cx="2670468" cy="2231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3138D-7933-4ACE-B26F-A46D38F6D28A}">
      <dsp:nvSpPr>
        <dsp:cNvPr id="0" name=""/>
        <dsp:cNvSpPr/>
      </dsp:nvSpPr>
      <dsp:spPr>
        <a:xfrm rot="10800000">
          <a:off x="2281012" y="3254689"/>
          <a:ext cx="7245015" cy="1299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 smtClean="0">
              <a:solidFill>
                <a:schemeClr val="tx1"/>
              </a:solidFill>
            </a:rPr>
            <a:t>Вањско </a:t>
          </a:r>
          <a:r>
            <a:rPr lang="sr-Cyrl-RS" sz="3600" kern="1200" dirty="0">
              <a:solidFill>
                <a:schemeClr val="tx1"/>
              </a:solidFill>
            </a:rPr>
            <a:t>оглашавање (билборди, сити лајтови</a:t>
          </a:r>
          <a:r>
            <a:rPr lang="sr-Cyrl-RS" sz="2800" kern="1200" dirty="0">
              <a:solidFill>
                <a:schemeClr val="tx1"/>
              </a:solidFill>
            </a:rPr>
            <a:t>)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2605800" y="3254689"/>
        <a:ext cx="6920227" cy="1299152"/>
      </dsp:txXfrm>
    </dsp:sp>
    <dsp:sp modelId="{653312C9-F81D-4B8C-99D0-4062B3AD464D}">
      <dsp:nvSpPr>
        <dsp:cNvPr id="0" name=""/>
        <dsp:cNvSpPr/>
      </dsp:nvSpPr>
      <dsp:spPr>
        <a:xfrm>
          <a:off x="1132956" y="3078407"/>
          <a:ext cx="1299152" cy="12991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6B5C9-CF03-4547-B0F3-E30B7F214677}">
      <dsp:nvSpPr>
        <dsp:cNvPr id="0" name=""/>
        <dsp:cNvSpPr/>
      </dsp:nvSpPr>
      <dsp:spPr>
        <a:xfrm rot="10800000">
          <a:off x="2240367" y="4824127"/>
          <a:ext cx="7245015" cy="1299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>
              <a:solidFill>
                <a:schemeClr val="tx1"/>
              </a:solidFill>
            </a:rPr>
            <a:t>Друштвене мреже (фејсбук, </a:t>
          </a:r>
          <a:r>
            <a:rPr lang="sr-Cyrl-RS" sz="3600" kern="1200" dirty="0" smtClean="0">
              <a:solidFill>
                <a:schemeClr val="tx1"/>
              </a:solidFill>
            </a:rPr>
            <a:t>вибер заједница</a:t>
          </a:r>
          <a:r>
            <a:rPr lang="en-US" sz="3600" kern="1200" dirty="0" smtClean="0">
              <a:solidFill>
                <a:schemeClr val="tx1"/>
              </a:solidFill>
            </a:rPr>
            <a:t>, </a:t>
          </a:r>
          <a:r>
            <a:rPr lang="sr-Latn-RS" sz="3600" kern="1200" dirty="0">
              <a:solidFill>
                <a:schemeClr val="tx1"/>
              </a:solidFill>
            </a:rPr>
            <a:t>youtube</a:t>
          </a:r>
          <a:r>
            <a:rPr lang="sr-Cyrl-RS" sz="2800" kern="1200" dirty="0" smtClean="0"/>
            <a:t>)</a:t>
          </a:r>
          <a:endParaRPr lang="en-US" sz="2800" kern="1200" dirty="0"/>
        </a:p>
      </dsp:txBody>
      <dsp:txXfrm rot="10800000">
        <a:off x="2565155" y="4824127"/>
        <a:ext cx="6920227" cy="1299152"/>
      </dsp:txXfrm>
    </dsp:sp>
    <dsp:sp modelId="{15556297-B1E0-4C37-9CF1-03C863996450}">
      <dsp:nvSpPr>
        <dsp:cNvPr id="0" name=""/>
        <dsp:cNvSpPr/>
      </dsp:nvSpPr>
      <dsp:spPr>
        <a:xfrm>
          <a:off x="1127916" y="4687014"/>
          <a:ext cx="1299152" cy="12991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6749E-B7A0-49F5-B51E-DF782AF375DB}">
      <dsp:nvSpPr>
        <dsp:cNvPr id="0" name=""/>
        <dsp:cNvSpPr/>
      </dsp:nvSpPr>
      <dsp:spPr>
        <a:xfrm rot="10800000">
          <a:off x="2293618" y="1865"/>
          <a:ext cx="7245015" cy="1299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>
              <a:solidFill>
                <a:schemeClr val="tx1"/>
              </a:solidFill>
            </a:rPr>
            <a:t>Видео спотови</a:t>
          </a:r>
          <a:endParaRPr lang="en-US" sz="3600" kern="1200" dirty="0">
            <a:solidFill>
              <a:schemeClr val="tx1"/>
            </a:solidFill>
          </a:endParaRPr>
        </a:p>
      </dsp:txBody>
      <dsp:txXfrm rot="10800000">
        <a:off x="2618406" y="1865"/>
        <a:ext cx="6920227" cy="1299152"/>
      </dsp:txXfrm>
    </dsp:sp>
    <dsp:sp modelId="{9A4EBD07-F464-4636-8452-CC8E3B25876C}">
      <dsp:nvSpPr>
        <dsp:cNvPr id="0" name=""/>
        <dsp:cNvSpPr/>
      </dsp:nvSpPr>
      <dsp:spPr>
        <a:xfrm>
          <a:off x="1323789" y="3333"/>
          <a:ext cx="1299152" cy="12991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2E19E-9E1C-4DD6-B1F0-22FD3A9CA0AD}">
      <dsp:nvSpPr>
        <dsp:cNvPr id="0" name=""/>
        <dsp:cNvSpPr/>
      </dsp:nvSpPr>
      <dsp:spPr>
        <a:xfrm rot="10800000">
          <a:off x="2317599" y="1596987"/>
          <a:ext cx="7245015" cy="1299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8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>
              <a:solidFill>
                <a:schemeClr val="tx1"/>
              </a:solidFill>
            </a:rPr>
            <a:t>Радио џинглов</a:t>
          </a:r>
          <a:r>
            <a:rPr lang="sr-Cyrl-RS" sz="3600" kern="1200" dirty="0"/>
            <a:t>и</a:t>
          </a:r>
          <a:endParaRPr lang="en-US" sz="3600" kern="1200" dirty="0"/>
        </a:p>
      </dsp:txBody>
      <dsp:txXfrm rot="10800000">
        <a:off x="2642387" y="1596987"/>
        <a:ext cx="6920227" cy="1299152"/>
      </dsp:txXfrm>
    </dsp:sp>
    <dsp:sp modelId="{6BCFFBD6-A0EA-48F5-AF84-EE6312AC5548}">
      <dsp:nvSpPr>
        <dsp:cNvPr id="0" name=""/>
        <dsp:cNvSpPr/>
      </dsp:nvSpPr>
      <dsp:spPr>
        <a:xfrm>
          <a:off x="1186676" y="1499044"/>
          <a:ext cx="1299152" cy="12991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3A542-F437-44B6-AF55-ADC08FCEDCEF}">
      <dsp:nvSpPr>
        <dsp:cNvPr id="0" name=""/>
        <dsp:cNvSpPr/>
      </dsp:nvSpPr>
      <dsp:spPr>
        <a:xfrm rot="5400000">
          <a:off x="-197865" y="385573"/>
          <a:ext cx="1319103" cy="923372"/>
        </a:xfrm>
        <a:prstGeom prst="chevron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5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1.</a:t>
          </a:r>
          <a:endParaRPr lang="sr-Latn-BA" sz="25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649393"/>
        <a:ext cx="923372" cy="395731"/>
      </dsp:txXfrm>
    </dsp:sp>
    <dsp:sp modelId="{352B9A88-AC93-45A2-8998-D4AD4957BFED}">
      <dsp:nvSpPr>
        <dsp:cNvPr id="0" name=""/>
        <dsp:cNvSpPr/>
      </dsp:nvSpPr>
      <dsp:spPr>
        <a:xfrm rot="5400000">
          <a:off x="5692349" y="-4603100"/>
          <a:ext cx="1226176" cy="10439484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Поређење </a:t>
          </a:r>
          <a:r>
            <a:rPr lang="sr-Cyrl-BA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података из различитих база и </a:t>
          </a:r>
          <a:r>
            <a:rPr lang="sr-Cyrl-B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идентификација потенцијалних  </a:t>
          </a:r>
          <a:r>
            <a:rPr lang="sr-Cyrl-BA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обвезнике који нису </a:t>
          </a:r>
          <a:r>
            <a:rPr lang="sr-Cyrl-B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били уписани ФРН- комунална предузећа – 2019.г.</a:t>
          </a:r>
          <a:r>
            <a:rPr lang="sr-Cyrl-BA" sz="2200" kern="12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	</a:t>
          </a:r>
          <a:endParaRPr lang="sr-Latn-BA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АПИФ – 2021. г. око 40% правних лица која имају АОП - гр.обј. и земљиште,  нису уписани у ФРН</a:t>
          </a:r>
          <a:endParaRPr lang="sr-Latn-BA" sz="2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085696" y="63410"/>
        <a:ext cx="10379627" cy="1106462"/>
      </dsp:txXfrm>
    </dsp:sp>
    <dsp:sp modelId="{0AE62951-EFA4-452C-8DA3-6182F1405E4A}">
      <dsp:nvSpPr>
        <dsp:cNvPr id="0" name=""/>
        <dsp:cNvSpPr/>
      </dsp:nvSpPr>
      <dsp:spPr>
        <a:xfrm rot="5400000">
          <a:off x="-197865" y="1657433"/>
          <a:ext cx="1319103" cy="923372"/>
        </a:xfrm>
        <a:prstGeom prst="chevron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5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2.</a:t>
          </a:r>
          <a:endParaRPr lang="sr-Latn-BA" sz="25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1921253"/>
        <a:ext cx="923372" cy="395731"/>
      </dsp:txXfrm>
    </dsp:sp>
    <dsp:sp modelId="{D2C3980C-A229-4940-94AD-09FAE1B4095E}">
      <dsp:nvSpPr>
        <dsp:cNvPr id="0" name=""/>
        <dsp:cNvSpPr/>
      </dsp:nvSpPr>
      <dsp:spPr>
        <a:xfrm rot="5400000">
          <a:off x="5801289" y="-3493789"/>
          <a:ext cx="1008296" cy="10764130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800" kern="12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Упутили обавјештења (</a:t>
          </a:r>
          <a:r>
            <a:rPr lang="sr-Cyrl-BA" sz="2800" i="1" kern="12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 име Града</a:t>
          </a:r>
          <a:r>
            <a:rPr lang="sr-Cyrl-BA" sz="2800" kern="12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идентификованим потенцијалним </a:t>
          </a:r>
          <a:r>
            <a:rPr lang="sr-Cyrl-BA" sz="2800" kern="12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обвезницима и податке прослиједили Пореској  ради уписа у ФРН</a:t>
          </a:r>
          <a:endParaRPr lang="sr-Latn-BA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923373" y="1433348"/>
        <a:ext cx="10714909" cy="909854"/>
      </dsp:txXfrm>
    </dsp:sp>
    <dsp:sp modelId="{ACE0C10E-BF32-42BD-8863-824AFDCB74A8}">
      <dsp:nvSpPr>
        <dsp:cNvPr id="0" name=""/>
        <dsp:cNvSpPr/>
      </dsp:nvSpPr>
      <dsp:spPr>
        <a:xfrm rot="5400000">
          <a:off x="-197865" y="3001859"/>
          <a:ext cx="1319103" cy="923372"/>
        </a:xfrm>
        <a:prstGeom prst="chevron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5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3.</a:t>
          </a:r>
          <a:endParaRPr lang="sr-Latn-BA" sz="25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3265679"/>
        <a:ext cx="923372" cy="395731"/>
      </dsp:txXfrm>
    </dsp:sp>
    <dsp:sp modelId="{5527628C-0E0B-4022-ACDA-48E7A7703DD0}">
      <dsp:nvSpPr>
        <dsp:cNvPr id="0" name=""/>
        <dsp:cNvSpPr/>
      </dsp:nvSpPr>
      <dsp:spPr>
        <a:xfrm rot="5400000">
          <a:off x="5728721" y="-2149362"/>
          <a:ext cx="1153431" cy="10764130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800" kern="12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sr-Cyrl-R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Проблеми – ЈМБГ, обилазак терена- надлежност, (не)спремност на сарадњу комуналних предузећа </a:t>
          </a:r>
          <a:endParaRPr lang="sr-Latn-BA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923372" y="2712293"/>
        <a:ext cx="10707824" cy="1040819"/>
      </dsp:txXfrm>
    </dsp:sp>
    <dsp:sp modelId="{C6BA29F0-590F-4674-A8BC-64ED601F3973}">
      <dsp:nvSpPr>
        <dsp:cNvPr id="0" name=""/>
        <dsp:cNvSpPr/>
      </dsp:nvSpPr>
      <dsp:spPr>
        <a:xfrm rot="5400000">
          <a:off x="-197865" y="4634876"/>
          <a:ext cx="1319103" cy="923372"/>
        </a:xfrm>
        <a:prstGeom prst="chevron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5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4.</a:t>
          </a:r>
          <a:endParaRPr lang="sr-Latn-BA" sz="25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" y="4898696"/>
        <a:ext cx="923372" cy="395731"/>
      </dsp:txXfrm>
    </dsp:sp>
    <dsp:sp modelId="{289D82BA-49FA-456F-A6BA-B2DAE5699BC2}">
      <dsp:nvSpPr>
        <dsp:cNvPr id="0" name=""/>
        <dsp:cNvSpPr/>
      </dsp:nvSpPr>
      <dsp:spPr>
        <a:xfrm rot="5400000">
          <a:off x="5440132" y="-516346"/>
          <a:ext cx="1730610" cy="10764130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800" b="1" kern="1200" noProof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Резултати:</a:t>
          </a:r>
          <a:endParaRPr lang="sr-Latn-BA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800" b="1" kern="1200" noProof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ширење обухвата</a:t>
          </a:r>
          <a:endParaRPr lang="sr-Cyrl-BA" sz="2800" b="1" kern="1200" noProof="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800" b="1" kern="1200" noProof="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усаглашени подаци ФРН са стварним стањем </a:t>
          </a:r>
          <a:endParaRPr lang="sr-Cyrl-BA" sz="2800" b="1" kern="1200" noProof="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3373" y="4084894"/>
        <a:ext cx="10679649" cy="1561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0.01173</cdr:x>
      <cdr:y>0.28167</cdr:y>
    </cdr:from>
    <cdr:to>
      <cdr:x>0.05867</cdr:x>
      <cdr:y>0.57261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932" y="947306"/>
          <a:ext cx="311727" cy="978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sr-Cyrl-BA" sz="1200" b="1"/>
            <a:t> - у</a:t>
          </a:r>
          <a:r>
            <a:rPr lang="sr-Cyrl-BA" sz="1200" b="1" baseline="0"/>
            <a:t> КМ -</a:t>
          </a:r>
          <a:endParaRPr lang="en-US" sz="12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2AE5C-3A3C-4546-A42E-B536FF44114C}" type="datetimeFigureOut">
              <a:rPr lang="sr-Latn-CS" smtClean="0"/>
              <a:t>14.2.2022.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82869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37" y="8829648"/>
            <a:ext cx="2982869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F628-5A30-4C37-BD63-0D296639FCCE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7582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86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37" y="1"/>
            <a:ext cx="298286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1B914-92BA-4A84-A349-23DB1C4B9F1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98500"/>
            <a:ext cx="5303837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861" y="4416538"/>
            <a:ext cx="5506093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87"/>
            <a:ext cx="298286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37" y="8830087"/>
            <a:ext cx="298286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4FCB-1F7F-4723-9470-D6D4B0CB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9943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9886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9830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9773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9716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9659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9602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9546" algn="l" defTabSz="9198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9422-BE6D-4D3A-845F-837BFF5E6F98}" type="slidenum">
              <a:rPr lang="sr-Latn-BA" smtClean="0"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2518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355150"/>
            <a:ext cx="9451182" cy="28828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4349127"/>
            <a:ext cx="9451182" cy="19991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9943" indent="0" algn="ctr">
              <a:buNone/>
              <a:defRPr sz="2000"/>
            </a:lvl2pPr>
            <a:lvl3pPr marL="919886" indent="0" algn="ctr">
              <a:buNone/>
              <a:defRPr sz="1800"/>
            </a:lvl3pPr>
            <a:lvl4pPr marL="1379830" indent="0" algn="ctr">
              <a:buNone/>
              <a:defRPr sz="1600"/>
            </a:lvl4pPr>
            <a:lvl5pPr marL="1839773" indent="0" algn="ctr">
              <a:buNone/>
              <a:defRPr sz="1600"/>
            </a:lvl5pPr>
            <a:lvl6pPr marL="2299716" indent="0" algn="ctr">
              <a:buNone/>
              <a:defRPr sz="1600"/>
            </a:lvl6pPr>
            <a:lvl7pPr marL="2759659" indent="0" algn="ctr">
              <a:buNone/>
              <a:defRPr sz="1600"/>
            </a:lvl7pPr>
            <a:lvl8pPr marL="3219602" indent="0" algn="ctr">
              <a:buNone/>
              <a:defRPr sz="1600"/>
            </a:lvl8pPr>
            <a:lvl9pPr marL="36795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90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594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2" y="440856"/>
            <a:ext cx="2717215" cy="70172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0" y="440856"/>
            <a:ext cx="7994124" cy="701725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254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300788" cy="7692816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4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0036" y="2257605"/>
            <a:ext cx="6865026" cy="1357542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202" b="1" spc="-3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0278" y="3615148"/>
            <a:ext cx="6864743" cy="712558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75661" indent="0">
              <a:buNone/>
              <a:defRPr/>
            </a:lvl2pPr>
            <a:lvl3pPr marL="561167" indent="0">
              <a:buNone/>
              <a:defRPr/>
            </a:lvl3pPr>
            <a:lvl4pPr marL="836828" indent="0">
              <a:buNone/>
              <a:defRPr/>
            </a:lvl4pPr>
            <a:lvl5pPr marL="1112490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238" y="4544257"/>
            <a:ext cx="5655825" cy="29320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10104231" y="2127535"/>
            <a:ext cx="2050831" cy="138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60" noProof="0" dirty="0"/>
          </a:p>
        </p:txBody>
      </p:sp>
    </p:spTree>
    <p:extLst>
      <p:ext uri="{BB962C8B-B14F-4D97-AF65-F5344CB8AC3E}">
        <p14:creationId xmlns:p14="http://schemas.microsoft.com/office/powerpoint/2010/main" val="2600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601575" cy="769281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4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788" y="6470980"/>
            <a:ext cx="5854275" cy="683271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09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13" y="521600"/>
            <a:ext cx="11720953" cy="521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6306" y="1217067"/>
            <a:ext cx="11720450" cy="434667"/>
          </a:xfrm>
        </p:spPr>
        <p:txBody>
          <a:bodyPr/>
          <a:lstStyle>
            <a:lvl1pPr marL="0" indent="0">
              <a:buNone/>
              <a:defRPr/>
            </a:lvl1pPr>
            <a:lvl2pPr marL="275661" indent="0">
              <a:buNone/>
              <a:defRPr/>
            </a:lvl2pPr>
            <a:lvl3pPr marL="561167" indent="0">
              <a:buNone/>
              <a:defRPr/>
            </a:lvl3pPr>
            <a:lvl4pPr marL="836828" indent="0">
              <a:buNone/>
              <a:defRPr/>
            </a:lvl4pPr>
            <a:lvl5pPr marL="1112490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13" y="2786321"/>
            <a:ext cx="5655825" cy="434667"/>
          </a:xfrm>
        </p:spPr>
        <p:txBody>
          <a:bodyPr anchor="t"/>
          <a:lstStyle>
            <a:lvl1pPr marL="0" indent="0">
              <a:buNone/>
              <a:defRPr sz="2481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2562" indent="0">
              <a:buNone/>
              <a:defRPr sz="2067" b="1"/>
            </a:lvl2pPr>
            <a:lvl3pPr marL="945124" indent="0">
              <a:buNone/>
              <a:defRPr sz="1860" b="1"/>
            </a:lvl3pPr>
            <a:lvl4pPr marL="1417686" indent="0">
              <a:buNone/>
              <a:defRPr sz="1654" b="1"/>
            </a:lvl4pPr>
            <a:lvl5pPr marL="1890248" indent="0">
              <a:buNone/>
              <a:defRPr sz="1654" b="1"/>
            </a:lvl5pPr>
            <a:lvl6pPr marL="2362810" indent="0">
              <a:buNone/>
              <a:defRPr sz="1654" b="1"/>
            </a:lvl6pPr>
            <a:lvl7pPr marL="2835372" indent="0">
              <a:buNone/>
              <a:defRPr sz="1654" b="1"/>
            </a:lvl7pPr>
            <a:lvl8pPr marL="3307933" indent="0">
              <a:buNone/>
              <a:defRPr sz="1654" b="1"/>
            </a:lvl8pPr>
            <a:lvl9pPr marL="3780495" indent="0">
              <a:buNone/>
              <a:defRPr sz="1654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13" y="3398897"/>
            <a:ext cx="5655825" cy="407737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1641" y="2786955"/>
            <a:ext cx="5655825" cy="433188"/>
          </a:xfrm>
        </p:spPr>
        <p:txBody>
          <a:bodyPr/>
          <a:lstStyle>
            <a:lvl1pPr marL="0" indent="0">
              <a:buNone/>
              <a:defRPr sz="2481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1524" y="3395488"/>
            <a:ext cx="5655942" cy="40798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6306" y="2535938"/>
            <a:ext cx="2050831" cy="138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60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11524" y="2535938"/>
            <a:ext cx="2050831" cy="1386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60" noProof="0" dirty="0"/>
          </a:p>
        </p:txBody>
      </p:sp>
    </p:spTree>
    <p:extLst>
      <p:ext uri="{BB962C8B-B14F-4D97-AF65-F5344CB8AC3E}">
        <p14:creationId xmlns:p14="http://schemas.microsoft.com/office/powerpoint/2010/main" val="65420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283" y="2455370"/>
            <a:ext cx="9161012" cy="3369663"/>
          </a:xfrm>
        </p:spPr>
        <p:txBody>
          <a:bodyPr anchor="ctr"/>
          <a:lstStyle>
            <a:lvl1pPr marL="0" indent="0" algn="ctr">
              <a:buNone/>
              <a:defRPr sz="6202"/>
            </a:lvl1pPr>
            <a:lvl2pPr marL="275661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4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377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5" y="2064352"/>
            <a:ext cx="10868858" cy="3444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5" y="5541354"/>
            <a:ext cx="10868858" cy="1811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99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98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9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97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9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59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19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79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818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2204274"/>
            <a:ext cx="5355670" cy="5253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547" y="2204274"/>
            <a:ext cx="5355670" cy="5253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361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440857"/>
            <a:ext cx="10868858" cy="1600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002" y="2029849"/>
            <a:ext cx="5331056" cy="99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943" indent="0">
              <a:buNone/>
              <a:defRPr sz="2000" b="1"/>
            </a:lvl2pPr>
            <a:lvl3pPr marL="919886" indent="0">
              <a:buNone/>
              <a:defRPr sz="1800" b="1"/>
            </a:lvl3pPr>
            <a:lvl4pPr marL="1379830" indent="0">
              <a:buNone/>
              <a:defRPr sz="1600" b="1"/>
            </a:lvl4pPr>
            <a:lvl5pPr marL="1839773" indent="0">
              <a:buNone/>
              <a:defRPr sz="1600" b="1"/>
            </a:lvl5pPr>
            <a:lvl6pPr marL="2299716" indent="0">
              <a:buNone/>
              <a:defRPr sz="1600" b="1"/>
            </a:lvl6pPr>
            <a:lvl7pPr marL="2759659" indent="0">
              <a:buNone/>
              <a:defRPr sz="1600" b="1"/>
            </a:lvl7pPr>
            <a:lvl8pPr marL="3219602" indent="0">
              <a:buNone/>
              <a:defRPr sz="1600" b="1"/>
            </a:lvl8pPr>
            <a:lvl9pPr marL="36795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002" y="3024648"/>
            <a:ext cx="5331056" cy="44487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2029849"/>
            <a:ext cx="5357311" cy="99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943" indent="0">
              <a:buNone/>
              <a:defRPr sz="2000" b="1"/>
            </a:lvl2pPr>
            <a:lvl3pPr marL="919886" indent="0">
              <a:buNone/>
              <a:defRPr sz="1800" b="1"/>
            </a:lvl3pPr>
            <a:lvl4pPr marL="1379830" indent="0">
              <a:buNone/>
              <a:defRPr sz="1600" b="1"/>
            </a:lvl4pPr>
            <a:lvl5pPr marL="1839773" indent="0">
              <a:buNone/>
              <a:defRPr sz="1600" b="1"/>
            </a:lvl5pPr>
            <a:lvl6pPr marL="2299716" indent="0">
              <a:buNone/>
              <a:defRPr sz="1600" b="1"/>
            </a:lvl6pPr>
            <a:lvl7pPr marL="2759659" indent="0">
              <a:buNone/>
              <a:defRPr sz="1600" b="1"/>
            </a:lvl7pPr>
            <a:lvl8pPr marL="3219602" indent="0">
              <a:buNone/>
              <a:defRPr sz="1600" b="1"/>
            </a:lvl8pPr>
            <a:lvl9pPr marL="36795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3024648"/>
            <a:ext cx="5357311" cy="44487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33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028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2" y="552029"/>
            <a:ext cx="4064335" cy="19320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311" y="1192226"/>
            <a:ext cx="6379547" cy="588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2" y="2484121"/>
            <a:ext cx="4064335" cy="4602139"/>
          </a:xfrm>
        </p:spPr>
        <p:txBody>
          <a:bodyPr/>
          <a:lstStyle>
            <a:lvl1pPr marL="0" indent="0">
              <a:buNone/>
              <a:defRPr sz="1600"/>
            </a:lvl1pPr>
            <a:lvl2pPr marL="459943" indent="0">
              <a:buNone/>
              <a:defRPr sz="1400"/>
            </a:lvl2pPr>
            <a:lvl3pPr marL="919886" indent="0">
              <a:buNone/>
              <a:defRPr sz="1200"/>
            </a:lvl3pPr>
            <a:lvl4pPr marL="1379830" indent="0">
              <a:buNone/>
              <a:defRPr sz="1000"/>
            </a:lvl4pPr>
            <a:lvl5pPr marL="1839773" indent="0">
              <a:buNone/>
              <a:defRPr sz="1000"/>
            </a:lvl5pPr>
            <a:lvl6pPr marL="2299716" indent="0">
              <a:buNone/>
              <a:defRPr sz="1000"/>
            </a:lvl6pPr>
            <a:lvl7pPr marL="2759659" indent="0">
              <a:buNone/>
              <a:defRPr sz="1000"/>
            </a:lvl7pPr>
            <a:lvl8pPr marL="3219602" indent="0">
              <a:buNone/>
              <a:defRPr sz="1000"/>
            </a:lvl8pPr>
            <a:lvl9pPr marL="36795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069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2" y="552029"/>
            <a:ext cx="4064335" cy="19320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311" y="1192226"/>
            <a:ext cx="6379547" cy="5884450"/>
          </a:xfrm>
        </p:spPr>
        <p:txBody>
          <a:bodyPr/>
          <a:lstStyle>
            <a:lvl1pPr marL="0" indent="0">
              <a:buNone/>
              <a:defRPr sz="3200"/>
            </a:lvl1pPr>
            <a:lvl2pPr marL="459943" indent="0">
              <a:buNone/>
              <a:defRPr sz="2800"/>
            </a:lvl2pPr>
            <a:lvl3pPr marL="919886" indent="0">
              <a:buNone/>
              <a:defRPr sz="2400"/>
            </a:lvl3pPr>
            <a:lvl4pPr marL="1379830" indent="0">
              <a:buNone/>
              <a:defRPr sz="2000"/>
            </a:lvl4pPr>
            <a:lvl5pPr marL="1839773" indent="0">
              <a:buNone/>
              <a:defRPr sz="2000"/>
            </a:lvl5pPr>
            <a:lvl6pPr marL="2299716" indent="0">
              <a:buNone/>
              <a:defRPr sz="2000"/>
            </a:lvl6pPr>
            <a:lvl7pPr marL="2759659" indent="0">
              <a:buNone/>
              <a:defRPr sz="2000"/>
            </a:lvl7pPr>
            <a:lvl8pPr marL="3219602" indent="0">
              <a:buNone/>
              <a:defRPr sz="2000"/>
            </a:lvl8pPr>
            <a:lvl9pPr marL="3679546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2" y="2484121"/>
            <a:ext cx="4064335" cy="4602139"/>
          </a:xfrm>
        </p:spPr>
        <p:txBody>
          <a:bodyPr/>
          <a:lstStyle>
            <a:lvl1pPr marL="0" indent="0">
              <a:buNone/>
              <a:defRPr sz="1600"/>
            </a:lvl1pPr>
            <a:lvl2pPr marL="459943" indent="0">
              <a:buNone/>
              <a:defRPr sz="1400"/>
            </a:lvl2pPr>
            <a:lvl3pPr marL="919886" indent="0">
              <a:buNone/>
              <a:defRPr sz="1200"/>
            </a:lvl3pPr>
            <a:lvl4pPr marL="1379830" indent="0">
              <a:buNone/>
              <a:defRPr sz="1000"/>
            </a:lvl4pPr>
            <a:lvl5pPr marL="1839773" indent="0">
              <a:buNone/>
              <a:defRPr sz="1000"/>
            </a:lvl5pPr>
            <a:lvl6pPr marL="2299716" indent="0">
              <a:buNone/>
              <a:defRPr sz="1000"/>
            </a:lvl6pPr>
            <a:lvl7pPr marL="2759659" indent="0">
              <a:buNone/>
              <a:defRPr sz="1000"/>
            </a:lvl7pPr>
            <a:lvl8pPr marL="3219602" indent="0">
              <a:buNone/>
              <a:defRPr sz="1000"/>
            </a:lvl8pPr>
            <a:lvl9pPr marL="36795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625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59" y="440857"/>
            <a:ext cx="10868858" cy="1600495"/>
          </a:xfrm>
          <a:prstGeom prst="rect">
            <a:avLst/>
          </a:prstGeom>
        </p:spPr>
        <p:txBody>
          <a:bodyPr vert="horz" lIns="91989" tIns="45994" rIns="91989" bIns="459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59" y="2204274"/>
            <a:ext cx="10868858" cy="5253838"/>
          </a:xfrm>
          <a:prstGeom prst="rect">
            <a:avLst/>
          </a:prstGeom>
        </p:spPr>
        <p:txBody>
          <a:bodyPr vert="horz" lIns="91989" tIns="45994" rIns="91989" bIns="4599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59" y="7674705"/>
            <a:ext cx="2835354" cy="440855"/>
          </a:xfrm>
          <a:prstGeom prst="rect">
            <a:avLst/>
          </a:prstGeom>
        </p:spPr>
        <p:txBody>
          <a:bodyPr vert="horz" lIns="91989" tIns="45994" rIns="91989" bIns="459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4C98-E036-4F80-A735-C8B71F1DFE5B}" type="datetimeFigureOut">
              <a:rPr lang="sr-Latn-RS" smtClean="0"/>
              <a:t>14.02.2022.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4273" y="7674705"/>
            <a:ext cx="4253031" cy="440855"/>
          </a:xfrm>
          <a:prstGeom prst="rect">
            <a:avLst/>
          </a:prstGeom>
        </p:spPr>
        <p:txBody>
          <a:bodyPr vert="horz" lIns="91989" tIns="45994" rIns="91989" bIns="459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864" y="7674705"/>
            <a:ext cx="2835354" cy="440855"/>
          </a:xfrm>
          <a:prstGeom prst="rect">
            <a:avLst/>
          </a:prstGeom>
        </p:spPr>
        <p:txBody>
          <a:bodyPr vert="horz" lIns="91989" tIns="45994" rIns="91989" bIns="459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1BF5-A017-4B5B-880A-F0D31564A0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49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98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972" indent="-229972" algn="l" defTabSz="919886" rtl="0" eaLnBrk="1" latinLnBrk="0" hangingPunct="1">
        <a:lnSpc>
          <a:spcPct val="90000"/>
        </a:lnSpc>
        <a:spcBef>
          <a:spcPts val="1006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9915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858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801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744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688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631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49574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517" indent="-229972" algn="l" defTabSz="919886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943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9886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830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773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9716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659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9602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546" algn="l" defTabSz="9198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057" y="294289"/>
            <a:ext cx="11915751" cy="1293766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 на непокретности</a:t>
            </a:r>
            <a:br>
              <a:rPr lang="sr-Cyrl-R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Савез општина и градова РС, фебруар 2022.године  </a:t>
            </a:r>
            <a:r>
              <a:rPr lang="sr-Cyrl-R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Божана Шљивар  </a:t>
            </a:r>
            <a:endParaRPr lang="hr-HR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Dejan\Desktop\Grad BL noc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9" y="1661628"/>
            <a:ext cx="11956212" cy="66187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908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252248"/>
            <a:ext cx="12601575" cy="70256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8410" y="5935518"/>
            <a:ext cx="4716414" cy="117668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sr-Cyrl-RS" sz="2894" dirty="0" smtClean="0"/>
          </a:p>
          <a:p>
            <a:r>
              <a:rPr lang="sr-Cyrl-RS" sz="2894" dirty="0" smtClean="0"/>
              <a:t>ПОТРЕБНО  - ЕФИКАСНА САРАДЊА</a:t>
            </a:r>
          </a:p>
          <a:p>
            <a:endParaRPr lang="en-US" sz="2894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66934-AC2A-4B29-B1C7-60652699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88" y="1502980"/>
            <a:ext cx="2291453" cy="1806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7E173-AAA2-4059-8BC5-A1E04319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31" y="3995499"/>
            <a:ext cx="3402950" cy="2047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5B5F72-D2E1-47CF-930A-8C87106B2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223" y="3995500"/>
            <a:ext cx="1881044" cy="1394926"/>
          </a:xfrm>
          <a:prstGeom prst="rect">
            <a:avLst/>
          </a:prstGeom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6BE44A93-5605-4FFA-8038-ADCC84438226}"/>
              </a:ext>
            </a:extLst>
          </p:cNvPr>
          <p:cNvSpPr/>
          <p:nvPr/>
        </p:nvSpPr>
        <p:spPr>
          <a:xfrm rot="5400000">
            <a:off x="5479778" y="1889050"/>
            <a:ext cx="735742" cy="46920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9846E60E-7B50-41EA-8FA3-248E925D5784}"/>
              </a:ext>
            </a:extLst>
          </p:cNvPr>
          <p:cNvSpPr/>
          <p:nvPr/>
        </p:nvSpPr>
        <p:spPr>
          <a:xfrm>
            <a:off x="3305041" y="2851251"/>
            <a:ext cx="1014949" cy="3495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26ACB06F-1A48-4FA8-8A6A-4044DA98BE9D}"/>
              </a:ext>
            </a:extLst>
          </p:cNvPr>
          <p:cNvSpPr/>
          <p:nvPr/>
        </p:nvSpPr>
        <p:spPr>
          <a:xfrm rot="5400000">
            <a:off x="5591162" y="3494163"/>
            <a:ext cx="632664" cy="3495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3A52937D-A6C5-480E-906E-273ABA910B5F}"/>
              </a:ext>
            </a:extLst>
          </p:cNvPr>
          <p:cNvSpPr/>
          <p:nvPr/>
        </p:nvSpPr>
        <p:spPr>
          <a:xfrm rot="19254999">
            <a:off x="3876682" y="3432119"/>
            <a:ext cx="857995" cy="3495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DD634E16-4E28-4E76-B2C6-366DEEBD44C0}"/>
              </a:ext>
            </a:extLst>
          </p:cNvPr>
          <p:cNvSpPr/>
          <p:nvPr/>
        </p:nvSpPr>
        <p:spPr>
          <a:xfrm>
            <a:off x="7086267" y="2851251"/>
            <a:ext cx="1014949" cy="3495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8FFB4D-618D-46D0-899E-8680CE79C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908" y="766611"/>
            <a:ext cx="3267310" cy="16729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81A430B-E763-4017-918C-F5F9E6E8AC30}"/>
              </a:ext>
            </a:extLst>
          </p:cNvPr>
          <p:cNvSpPr txBox="1"/>
          <p:nvPr/>
        </p:nvSpPr>
        <p:spPr>
          <a:xfrm>
            <a:off x="8130214" y="1419362"/>
            <a:ext cx="40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Јавна комунална предузећа </a:t>
            </a:r>
            <a:endParaRPr lang="sr-Latn-BA" sz="2400" b="1" dirty="0"/>
          </a:p>
        </p:txBody>
      </p:sp>
      <p:pic>
        <p:nvPicPr>
          <p:cNvPr id="6146" name="Picture 2" descr="Expert team">
            <a:extLst>
              <a:ext uri="{FF2B5EF4-FFF2-40B4-BE49-F238E27FC236}">
                <a16:creationId xmlns:a16="http://schemas.microsoft.com/office/drawing/2014/main" id="{94CCCE8D-66CC-4564-823E-08E5352B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12" y="2510892"/>
            <a:ext cx="2102707" cy="8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606D5129-6DE6-4BF5-8F10-4DEECD598963}"/>
              </a:ext>
            </a:extLst>
          </p:cNvPr>
          <p:cNvSpPr/>
          <p:nvPr/>
        </p:nvSpPr>
        <p:spPr>
          <a:xfrm rot="1528125">
            <a:off x="6892124" y="3358065"/>
            <a:ext cx="857995" cy="3495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D4A827E-DE59-4548-B0B7-DDDF834CA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9383" y="3759961"/>
            <a:ext cx="2305574" cy="14952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43D26D-1210-47D8-A0D4-8793AF904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352" y="546747"/>
            <a:ext cx="1576551" cy="118078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67115" y="386237"/>
            <a:ext cx="3280758" cy="1309329"/>
            <a:chOff x="0" y="1340777"/>
            <a:chExt cx="3280758" cy="13093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0" y="1340777"/>
              <a:ext cx="3280758" cy="1309329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63928" y="1404705"/>
              <a:ext cx="3152902" cy="1014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4400" b="1" dirty="0" smtClean="0">
                  <a:solidFill>
                    <a:schemeClr val="tx1"/>
                  </a:solidFill>
                </a:rPr>
                <a:t>ЈЛС  </a:t>
              </a:r>
              <a:endParaRPr lang="sr-Latn-BA" sz="4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1766934-AC2A-4B29-B1C7-60652699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29" y="1502980"/>
            <a:ext cx="2296913" cy="18108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E7E173-AAA2-4059-8BC5-A1E04319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31" y="3995500"/>
            <a:ext cx="3402950" cy="2047949"/>
          </a:xfrm>
          <a:prstGeom prst="rect">
            <a:avLst/>
          </a:prstGeom>
        </p:spPr>
      </p:pic>
      <p:sp>
        <p:nvSpPr>
          <p:cNvPr id="31" name="Arrow: Left-Right 28">
            <a:extLst>
              <a:ext uri="{FF2B5EF4-FFF2-40B4-BE49-F238E27FC236}">
                <a16:creationId xmlns:a16="http://schemas.microsoft.com/office/drawing/2014/main" id="{3A52937D-A6C5-480E-906E-273ABA910B5F}"/>
              </a:ext>
            </a:extLst>
          </p:cNvPr>
          <p:cNvSpPr/>
          <p:nvPr/>
        </p:nvSpPr>
        <p:spPr>
          <a:xfrm rot="19254999">
            <a:off x="3919732" y="3432121"/>
            <a:ext cx="857995" cy="3495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sz="1860"/>
          </a:p>
        </p:txBody>
      </p:sp>
    </p:spTree>
    <p:extLst>
      <p:ext uri="{BB962C8B-B14F-4D97-AF65-F5344CB8AC3E}">
        <p14:creationId xmlns:p14="http://schemas.microsoft.com/office/powerpoint/2010/main" val="23156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8" grpId="0" animBg="1"/>
      <p:bldP spid="28" grpId="0" animBg="1"/>
      <p:bldP spid="29" grpId="0" animBg="1"/>
      <p:bldP spid="32" grpId="0" animBg="1"/>
      <p:bldP spid="25" grpId="0"/>
      <p:bldP spid="1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1" y="2"/>
            <a:ext cx="12441154" cy="767254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ИСКУСТВА ГРАДА БАЊА ЛУКА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978568"/>
            <a:ext cx="12015536" cy="707456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r-Cyrl-RS" sz="3200" dirty="0" smtClean="0"/>
              <a:t>АКТИВНОСТИ И ПРОЈЕКТИ</a:t>
            </a:r>
          </a:p>
          <a:p>
            <a:pPr marL="0" indent="0">
              <a:buClr>
                <a:srgbClr val="FF0000"/>
              </a:buClr>
              <a:buNone/>
            </a:pPr>
            <a:endParaRPr lang="sr-Cyrl-RS" sz="3200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sr-Cyrl-RS" sz="3200" dirty="0" smtClean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sr-Cyrl-RS" sz="3200" u="sng" dirty="0" smtClean="0">
                <a:solidFill>
                  <a:schemeClr val="accent1">
                    <a:lumMod val="75000"/>
                  </a:schemeClr>
                </a:solidFill>
              </a:rPr>
              <a:t>Самосталне активности </a:t>
            </a:r>
            <a:r>
              <a:rPr lang="sr-Cyrl-RS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r-Cyrl-RS" i="1" dirty="0" smtClean="0"/>
              <a:t>  1. Текуће активности </a:t>
            </a:r>
            <a:r>
              <a:rPr lang="sr-Cyrl-RS" dirty="0" smtClean="0"/>
              <a:t>Одјељења за финансије – континуирано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r-Cyrl-RS" i="1" dirty="0" smtClean="0"/>
              <a:t>  2. Промотивне акције  </a:t>
            </a:r>
            <a:r>
              <a:rPr lang="sr-Cyrl-RS" dirty="0" smtClean="0"/>
              <a:t>од 2018. године до данас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r-Cyrl-RS" i="1" dirty="0" smtClean="0"/>
              <a:t>   3. Самостални пилот пројекат </a:t>
            </a:r>
            <a:r>
              <a:rPr lang="sr-Cyrl-RS" dirty="0" smtClean="0"/>
              <a:t>2019. година– </a:t>
            </a:r>
            <a:r>
              <a:rPr lang="sr-Cyrl-RS" i="1" dirty="0" smtClean="0"/>
              <a:t>укрштање база података ( на изабраној КО 5 Фискалани регистар/комунална предузећа)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r-Cyrl-RS" i="1" dirty="0" smtClean="0"/>
              <a:t>4.   Укрштање података за правна лица  АПИФ и ФРН- 2021. година </a:t>
            </a:r>
            <a:endParaRPr lang="sr-Cyrl-RS" dirty="0" smtClean="0"/>
          </a:p>
          <a:p>
            <a:pPr marL="0" indent="0">
              <a:buClr>
                <a:srgbClr val="FF0000"/>
              </a:buClr>
              <a:buNone/>
            </a:pPr>
            <a:endParaRPr lang="sr-Cyrl-RS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sr-Cyrl-RS" sz="3000" dirty="0" smtClean="0">
                <a:solidFill>
                  <a:schemeClr val="accent1">
                    <a:lumMod val="75000"/>
                  </a:schemeClr>
                </a:solidFill>
              </a:rPr>
              <a:t>б) </a:t>
            </a:r>
            <a:r>
              <a:rPr lang="sr-Cyrl-RS" sz="3000" u="sng" dirty="0" smtClean="0">
                <a:solidFill>
                  <a:schemeClr val="accent1">
                    <a:lumMod val="75000"/>
                  </a:schemeClr>
                </a:solidFill>
              </a:rPr>
              <a:t>Пројекти са другим институцијама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r-Cyrl-RS" dirty="0" smtClean="0">
                <a:solidFill>
                  <a:srgbClr val="FF0000"/>
                </a:solidFill>
              </a:rPr>
              <a:t> 1. Посебна сарадња са Пореском управом – /потписан посебн споразум, уношење податак и ефикаснија  принудна наплата, 2020. година  </a:t>
            </a:r>
          </a:p>
          <a:p>
            <a:pPr marL="0" indent="0">
              <a:buClr>
                <a:srgbClr val="FF0000"/>
              </a:buClr>
              <a:buNone/>
            </a:pPr>
            <a:endParaRPr lang="sr-Cyrl-R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sr-Cyrl-RS" dirty="0">
                <a:solidFill>
                  <a:srgbClr val="FF0000"/>
                </a:solidFill>
              </a:rPr>
              <a:t>2</a:t>
            </a:r>
            <a:r>
              <a:rPr lang="sr-Cyrl-RS" dirty="0" smtClean="0">
                <a:solidFill>
                  <a:srgbClr val="FF0000"/>
                </a:solidFill>
              </a:rPr>
              <a:t>. Пројекат Министарства финансија „Ширење обухвата обвезника“ 2020- 2022. г.</a:t>
            </a:r>
          </a:p>
          <a:p>
            <a:pPr marL="0" indent="0">
              <a:buNone/>
            </a:pPr>
            <a:r>
              <a:rPr lang="sr-Cyrl-RS" i="1" dirty="0" smtClean="0">
                <a:solidFill>
                  <a:srgbClr val="FF0000"/>
                </a:solidFill>
              </a:rPr>
              <a:t>    укрштање база података ФРН и РУГИПП за изабране КО, Лакташи и Бања Лука  </a:t>
            </a:r>
          </a:p>
          <a:p>
            <a:pPr marL="0" indent="0">
              <a:buNone/>
            </a:pPr>
            <a:endParaRPr lang="sr-Cyrl-RS" i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sr-Cyrl-RS" dirty="0">
                <a:solidFill>
                  <a:srgbClr val="FF0000"/>
                </a:solidFill>
              </a:rPr>
              <a:t>3</a:t>
            </a:r>
            <a:r>
              <a:rPr lang="sr-Cyrl-R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CILAP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пројекат – „Масовна процјена вриједности непокретности“ РУГИПП и Влада Шведске – изабране ЈЛС (Бања Лука, Лакташи, Градишка</a:t>
            </a:r>
            <a:r>
              <a:rPr lang="sr-Cyrl-RS" dirty="0" smtClean="0"/>
              <a:t>- споразум са РУГИПП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FontTx/>
              <a:buChar char="-"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0406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3" y="2"/>
            <a:ext cx="11659462" cy="1184138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ТЕКУЋЕ АКТИВНОСТИ ОДЈЕЉЕЊА ЗА ФИНАНСИЈЕ </a:t>
            </a:r>
            <a:r>
              <a:rPr lang="sr-Latn-BA" b="1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557" y="2590339"/>
            <a:ext cx="9522460" cy="5253838"/>
          </a:xfrm>
        </p:spPr>
        <p:txBody>
          <a:bodyPr>
            <a:normAutofit/>
          </a:bodyPr>
          <a:lstStyle/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9782" y="983411"/>
            <a:ext cx="5727940" cy="729698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r-Latn-RS" sz="3260" dirty="0"/>
          </a:p>
          <a:p>
            <a:endParaRPr lang="sr-Latn-RS" sz="3260" dirty="0"/>
          </a:p>
          <a:p>
            <a:pPr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базе података Пореске управе за територију града Бања </a:t>
            </a: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Лука, основа и за друге политике </a:t>
            </a:r>
          </a:p>
          <a:p>
            <a:pPr marL="109728" indent="0" algn="just">
              <a:buClr>
                <a:srgbClr val="FF0000"/>
              </a:buClr>
              <a:buSzPct val="110000"/>
              <a:buNone/>
            </a:pPr>
            <a:endParaRPr lang="sr-Cyrl-R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Свака ЈЛС путем посебног линка и шифре има увид у збирне и појединачне податке са своје територије </a:t>
            </a:r>
          </a:p>
          <a:p>
            <a:pPr marL="109728" indent="0" algn="just">
              <a:buClr>
                <a:srgbClr val="FF0000"/>
              </a:buClr>
              <a:buSzPct val="110000"/>
              <a:buNone/>
            </a:pPr>
            <a:endParaRPr lang="sr-Cyrl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Clr>
                <a:srgbClr val="FF0000"/>
              </a:buClr>
              <a:buSzPct val="110000"/>
              <a:buNone/>
            </a:pPr>
            <a:endParaRPr lang="sr-Latn-RS" sz="31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917722" y="983412"/>
            <a:ext cx="6683853" cy="7296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110405" tIns="55203" rIns="110405" bIns="55203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Ø"/>
            </a:pPr>
            <a:endParaRPr lang="sr-Cyrl-R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endParaRPr lang="sr-Cyrl-R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Достављање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Пореској управи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података за  издате употребне дозволе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sr-Cyrl-R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ЈМБ физичких лица</a:t>
            </a:r>
            <a:r>
              <a:rPr lang="sr-Cyrl-R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обавјештења власницима</a:t>
            </a:r>
          </a:p>
          <a:p>
            <a:pPr marL="342900" lvl="1" indent="0" algn="just">
              <a:buNone/>
            </a:pPr>
            <a:r>
              <a:rPr lang="sr-Cyrl-R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рипреме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Пореској управи доставе подаци  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захтјева </a:t>
            </a:r>
            <a:r>
              <a:rPr lang="sr-Cyrl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легализацију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 10.000 захтјева), а ради утврђивања статуса у Фискалном регистру непокретности </a:t>
            </a:r>
            <a:endParaRPr lang="sr-Cyrl-R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just">
              <a:buNone/>
            </a:pPr>
            <a:endParaRPr lang="sr-Cyrl-RS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323" t="21633" r="1711" b="13475"/>
          <a:stretch/>
        </p:blipFill>
        <p:spPr bwMode="auto">
          <a:xfrm>
            <a:off x="336884" y="-529391"/>
            <a:ext cx="12111270" cy="8662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3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4395"/>
            <a:ext cx="12601574" cy="1307732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промоције  </a:t>
            </a:r>
            <a:r>
              <a:rPr lang="sr-Cyrl-BA" sz="3100" b="1" dirty="0" smtClean="0">
                <a:solidFill>
                  <a:srgbClr val="FF0000"/>
                </a:solidFill>
              </a:rPr>
              <a:t>Подизање   </a:t>
            </a:r>
            <a:r>
              <a:rPr lang="sr-Cyrl-BA" sz="3100" b="1" dirty="0">
                <a:solidFill>
                  <a:srgbClr val="FF0000"/>
                </a:solidFill>
              </a:rPr>
              <a:t>нивоа   свијести   и   одговорности   обвезника   о   </a:t>
            </a:r>
            <a:r>
              <a:rPr lang="sr-Cyrl-BA" sz="3100" b="1" dirty="0" smtClean="0">
                <a:solidFill>
                  <a:srgbClr val="FF0000"/>
                </a:solidFill>
              </a:rPr>
              <a:t>обавези и значају  </a:t>
            </a:r>
            <a:r>
              <a:rPr lang="sr-Cyrl-BA" sz="3100" b="1" dirty="0">
                <a:solidFill>
                  <a:srgbClr val="FF0000"/>
                </a:solidFill>
              </a:rPr>
              <a:t>пријављивања непокретности и плаћања пореза на </a:t>
            </a:r>
            <a:r>
              <a:rPr lang="sr-Cyrl-BA" sz="3100" b="1" dirty="0" smtClean="0">
                <a:solidFill>
                  <a:srgbClr val="FF0000"/>
                </a:solidFill>
              </a:rPr>
              <a:t>непокретности / </a:t>
            </a:r>
            <a:r>
              <a:rPr lang="sr-Cyrl-BA" sz="3100" b="1" dirty="0" smtClean="0"/>
              <a:t>Транспарентност у трошењу прикупљеног пореза </a:t>
            </a:r>
            <a:endParaRPr lang="sr-Cyrl-BA" sz="3100" b="1" dirty="0">
              <a:latin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444610"/>
              </p:ext>
            </p:extLst>
          </p:nvPr>
        </p:nvGraphicFramePr>
        <p:xfrm>
          <a:off x="842098" y="1639019"/>
          <a:ext cx="10894760" cy="636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212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Билборди и сити лајтови</a:t>
            </a:r>
            <a:endParaRPr lang="sr-Latn-R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9" y="1618351"/>
            <a:ext cx="2529066" cy="18968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47" y="2859455"/>
            <a:ext cx="5140785" cy="3283545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48" y="5693351"/>
            <a:ext cx="2529066" cy="14194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6" name="Content Placeholder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58" y="4789969"/>
            <a:ext cx="3048582" cy="228643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7" name="Content Placeholder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53" y="5817885"/>
            <a:ext cx="3048581" cy="228643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93" y="3923221"/>
            <a:ext cx="2355315" cy="314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55" y="2859455"/>
            <a:ext cx="2836711" cy="2127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89" y="1690777"/>
            <a:ext cx="2522514" cy="30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59" y="440857"/>
            <a:ext cx="10868858" cy="939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189781"/>
            <a:ext cx="11990717" cy="7901795"/>
          </a:xfrm>
        </p:spPr>
      </p:pic>
    </p:spTree>
    <p:extLst>
      <p:ext uri="{BB962C8B-B14F-4D97-AF65-F5344CB8AC3E}">
        <p14:creationId xmlns:p14="http://schemas.microsoft.com/office/powerpoint/2010/main" val="31571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51463-2AAC-415E-87B7-EACE3B42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402191"/>
            <a:ext cx="12099620" cy="1110432"/>
          </a:xfrm>
          <a:prstGeom prst="rect">
            <a:avLst/>
          </a:prstGeom>
          <a:noFill/>
          <a:ln w="127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Cyrl-RS" sz="3308" dirty="0" smtClean="0">
                <a:solidFill>
                  <a:srgbClr val="FF0000"/>
                </a:solidFill>
              </a:rPr>
              <a:t>Самостални пилот пројекти - КО Бања Лука  5 - 2019. и 2020.г.</a:t>
            </a:r>
          </a:p>
          <a:p>
            <a:pPr algn="ctr"/>
            <a:r>
              <a:rPr lang="sr-Cyrl-BA" sz="3308" dirty="0" smtClean="0">
                <a:solidFill>
                  <a:srgbClr val="FF0000"/>
                </a:solidFill>
              </a:rPr>
              <a:t>Шта </a:t>
            </a:r>
            <a:r>
              <a:rPr lang="sr-Cyrl-BA" sz="3308" dirty="0">
                <a:solidFill>
                  <a:srgbClr val="FF0000"/>
                </a:solidFill>
              </a:rPr>
              <a:t>смо урадили </a:t>
            </a:r>
            <a:r>
              <a:rPr lang="en-US" sz="3308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….</a:t>
            </a:r>
            <a:endParaRPr lang="sr-Latn-BA" sz="3308" b="1" i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79AA36-63C2-4F8E-A58C-FF06AB298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374101"/>
              </p:ext>
            </p:extLst>
          </p:nvPr>
        </p:nvGraphicFramePr>
        <p:xfrm>
          <a:off x="294290" y="1692166"/>
          <a:ext cx="11687503" cy="575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8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9343" y="1656273"/>
            <a:ext cx="5774915" cy="6396362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29972" lvl="1">
              <a:spcBef>
                <a:spcPts val="1006"/>
              </a:spcBef>
              <a:buNone/>
            </a:pP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БАЊА ЛУКА И ЛАКТАШИ </a:t>
            </a:r>
          </a:p>
          <a:p>
            <a:pPr marL="342900" lvl="1" indent="-342900">
              <a:spcBef>
                <a:spcPts val="1006"/>
              </a:spcBef>
              <a:buFontTx/>
              <a:buChar char="-"/>
            </a:pP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Пореске управе и РУГИПП</a:t>
            </a:r>
          </a:p>
          <a:p>
            <a:pPr marL="342900" lvl="1" indent="-342900">
              <a:spcBef>
                <a:spcPts val="1006"/>
              </a:spcBef>
              <a:buFontTx/>
              <a:buChar char="-"/>
            </a:pP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унифицирање и стандардизација  база података – кључно за даљи наставак пројекта </a:t>
            </a:r>
          </a:p>
          <a:p>
            <a:pPr marL="342900" lvl="1" indent="-342900">
              <a:spcBef>
                <a:spcPts val="1006"/>
              </a:spcBef>
              <a:buFontTx/>
              <a:buChar char="-"/>
            </a:pP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ЈМБГ, начин означавања честица непокретности </a:t>
            </a:r>
          </a:p>
          <a:p>
            <a:pPr marL="342900" lvl="1" indent="-342900">
              <a:spcBef>
                <a:spcPts val="1006"/>
              </a:spcBef>
              <a:buFontTx/>
              <a:buChar char="-"/>
            </a:pP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процјена да би се поређењем и чишћењем податак на подручју Бањалуке могао повећати обухват и до 40%</a:t>
            </a:r>
          </a:p>
          <a:p>
            <a:pPr marL="342900" lvl="1" indent="-342900">
              <a:spcBef>
                <a:spcPts val="1006"/>
              </a:spcBef>
              <a:buFontTx/>
              <a:buChar char="-"/>
            </a:pP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не значи повећање прихода за тај проценат</a:t>
            </a:r>
          </a:p>
          <a:p>
            <a:pPr>
              <a:buNone/>
            </a:pPr>
            <a:endParaRPr lang="sr-Latn-RS" sz="24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22445" y="1341132"/>
            <a:ext cx="4868808" cy="6711503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defTabSz="1104047">
              <a:spcBef>
                <a:spcPct val="2000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017" indent="-414017" defTabSz="1104047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Идентификација разлика – Пилот КО Петрићевац 1 и 2</a:t>
            </a:r>
          </a:p>
          <a:p>
            <a:pPr marL="0" indent="0" defTabSz="1104047">
              <a:spcBef>
                <a:spcPct val="20000"/>
              </a:spcBef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017" indent="-414017" defTabSz="1104047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Слање позива-Пореска- 1.800 </a:t>
            </a:r>
          </a:p>
          <a:p>
            <a:pPr marL="414017" indent="-414017" defTabSz="1104047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Неуручени позиви – 300  примјена ЗУП-а</a:t>
            </a:r>
          </a:p>
          <a:p>
            <a:pPr marL="414017" indent="-414017" defTabSz="1104047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обвезника који се одазвао позиву -1.300</a:t>
            </a:r>
          </a:p>
          <a:p>
            <a:pPr marL="414017" indent="-414017" defTabSz="1104047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Уписано нови обвезници - 550</a:t>
            </a:r>
          </a:p>
          <a:p>
            <a:pPr marL="414017" indent="-414017" defTabSz="1104047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Поступање Пореске управе по службеној дужности (ограничења)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: тачнији подаци у ФРН </a:t>
            </a:r>
          </a:p>
          <a:p>
            <a:pPr marL="0" indent="0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већи обухват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217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69342" y="488594"/>
            <a:ext cx="11438627" cy="85253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sr-Cyrl-RS" sz="3381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Пројекта Министарства финансија  – Повећање обухвата </a:t>
            </a:r>
            <a:endParaRPr lang="en-GB" sz="338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3079" y="893380"/>
            <a:ext cx="6130296" cy="7159256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9943" lvl="1" indent="0" algn="just">
              <a:buNone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Попис непокретности на изабараном пилот подручју- прикупање података  </a:t>
            </a:r>
            <a:endParaRPr lang="sr-Cyrl-R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РУГИПП проводи попис на терену у сарадњи са изабраним ЈЛС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базу листова непокретности у електронској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и  Књиге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уложених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попис непокретности и власника на терену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поређење теренских података са базом  РУГИПП и ФРН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идентификација непријављених непокретности и обвезника /достава података Пореској управи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 Пореске управе непријављеним обвезницима  да се упишу у ФРН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пријава по службеној дужности  . Пореска управа 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sr-Cyrl-R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9943" lvl="1" indent="0" algn="just">
              <a:buNone/>
            </a:pPr>
            <a:endParaRPr lang="sr-Cyrl-RS" sz="2200" dirty="0">
              <a:solidFill>
                <a:srgbClr val="00B0F0"/>
              </a:solidFill>
            </a:endParaRPr>
          </a:p>
          <a:p>
            <a:pPr marL="459943" lvl="1" indent="0" algn="just">
              <a:buNone/>
            </a:pPr>
            <a:endParaRPr lang="en-US" dirty="0"/>
          </a:p>
          <a:p>
            <a:pPr marL="459943" lvl="1" indent="0" algn="just">
              <a:buNone/>
            </a:pPr>
            <a:endParaRPr lang="en-US" sz="2200" dirty="0"/>
          </a:p>
          <a:p>
            <a:pPr lvl="1" algn="just"/>
            <a:endParaRPr lang="en-US" sz="2200" dirty="0"/>
          </a:p>
          <a:p>
            <a:pPr marL="414017" lvl="1" indent="-414017" defTabSz="1104047">
              <a:spcBef>
                <a:spcPct val="20000"/>
              </a:spcBef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7143" lvl="1" indent="-457200" algn="just">
              <a:buFont typeface="+mj-lt"/>
              <a:buAutoNum type="arabicPeriod"/>
            </a:pPr>
            <a:endParaRPr lang="sr-Cyrl-R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7143" lvl="1" indent="-457200" algn="just">
              <a:buFont typeface="+mj-lt"/>
              <a:buAutoNum type="arabicPeriod"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sr-Latn-RS" sz="24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22444" y="893379"/>
            <a:ext cx="5565087" cy="7159257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415" dirty="0">
              <a:latin typeface="Arial Narrow" pitchFamily="34" charset="0"/>
            </a:endParaRP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 ЗА МАСОВНУ ПРОЦЈЕНУ У РС </a:t>
            </a:r>
          </a:p>
          <a:p>
            <a:pPr marL="457200" lvl="1" indent="-457200" defTabSz="1104047">
              <a:spcBef>
                <a:spcPct val="20000"/>
              </a:spcBef>
              <a:buAutoNum type="arabicPeriod"/>
              <a:defRPr/>
            </a:pP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Успостављен </a:t>
            </a:r>
            <a:r>
              <a:rPr lang="sr-Cyrl-R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Регистар цијена у </a:t>
            </a: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РУГИПП- подаци са тржишта непокретности</a:t>
            </a:r>
          </a:p>
          <a:p>
            <a:pPr marL="457200" lvl="1" indent="-457200" defTabSz="1104047">
              <a:spcBef>
                <a:spcPct val="20000"/>
              </a:spcBef>
              <a:buAutoNum type="arabicPeriod"/>
              <a:defRPr/>
            </a:pP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Селекција, верификација и анализа тржишта - РУГИПП</a:t>
            </a: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endParaRPr lang="sr-Cyrl-R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Тестирање и дефинисање модела процјене – у току је едукација </a:t>
            </a: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endParaRPr lang="sr-Cyrl-R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Провођење масовне процјене вриједности на пилот подручју- обрачун тржишне вриједности сваке непокретности појединачно </a:t>
            </a: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endParaRPr lang="sr-Cyrl-RS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r>
              <a:rPr lang="sr-Cyrl-R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оређење ефеката обрачуна пореза по садашњем систему и према моделу масовне процјене </a:t>
            </a: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endParaRPr lang="sr-Cyrl-R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defTabSz="1104047">
              <a:spcBef>
                <a:spcPct val="20000"/>
              </a:spcBef>
              <a:buNone/>
              <a:defRPr/>
            </a:pPr>
            <a:r>
              <a:rPr lang="sr-Cyrl-R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258093" y="1"/>
            <a:ext cx="10172330" cy="89337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sr-Latn-BA" sz="3381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CILAP </a:t>
            </a:r>
            <a:r>
              <a:rPr lang="sr-Cyrl-RS" sz="3381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пројекта – Масовни попис и процјена вриједности </a:t>
            </a:r>
            <a:endParaRPr lang="en-GB" sz="338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3" y="1759789"/>
            <a:ext cx="12330039" cy="631453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порезу на непокретности (2015.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година)</a:t>
            </a:r>
            <a:endParaRPr lang="sr-Latn-B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Подзаконски прописи</a:t>
            </a:r>
            <a:r>
              <a:rPr lang="sr-Latn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Фискални регистар непокретности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утврђивању стопе пореза на </a:t>
            </a:r>
            <a:r>
              <a:rPr lang="sr-Cyrl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непокретности </a:t>
            </a:r>
            <a:r>
              <a:rPr lang="sr-Latn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надлежност ЈЛС, сваке године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висини вриједности непокретности по зонама </a:t>
            </a:r>
            <a:r>
              <a:rPr lang="sr-Cyrl-B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надлежност ЈЛС, периодично</a:t>
            </a:r>
          </a:p>
          <a:p>
            <a:pPr>
              <a:buFontTx/>
              <a:buChar char="-"/>
            </a:pPr>
            <a:endParaRPr lang="sr-Cyrl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Cyrl-R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Управљање приходима – изворни приход ЈЛС</a:t>
            </a:r>
          </a:p>
          <a:p>
            <a:pPr>
              <a:buFontTx/>
              <a:buChar char="-"/>
            </a:pPr>
            <a:endParaRPr lang="sr-Cyrl-B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1"/>
            <a:ext cx="10711088" cy="1133856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Регулаторни  оквир</a:t>
            </a:r>
            <a:endParaRPr lang="sr-Latn-C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4" y="1"/>
            <a:ext cx="11983452" cy="705852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/>
              <a:t>Институције учеснице пилот пројекта </a:t>
            </a:r>
            <a:r>
              <a:rPr lang="en-US" dirty="0" smtClean="0"/>
              <a:t>CILAP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848776"/>
            <a:ext cx="12240126" cy="7431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Cyrl-BA" sz="2898" dirty="0"/>
              <a:t>Републичка управа за геодетске и имовинско-правне послове Републике Српске </a:t>
            </a:r>
            <a:r>
              <a:rPr lang="sr-Cyrl-BA" sz="2898" dirty="0" smtClean="0"/>
              <a:t>/ Пореска управа РС</a:t>
            </a:r>
            <a:endParaRPr lang="sr-Cyrl-BA" sz="2898" dirty="0"/>
          </a:p>
        </p:txBody>
      </p:sp>
      <p:sp>
        <p:nvSpPr>
          <p:cNvPr id="6" name="TextBox 5"/>
          <p:cNvSpPr txBox="1"/>
          <p:nvPr/>
        </p:nvSpPr>
        <p:spPr>
          <a:xfrm>
            <a:off x="256674" y="1797269"/>
            <a:ext cx="10442857" cy="599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656" dirty="0" smtClean="0"/>
          </a:p>
          <a:p>
            <a:pPr marL="414017" indent="-414017">
              <a:buFont typeface="Wingdings" pitchFamily="2" charset="2"/>
              <a:buChar char="Ø"/>
            </a:pPr>
            <a:r>
              <a:rPr lang="sr-Cyrl-RS" sz="2656" dirty="0" smtClean="0"/>
              <a:t>ЈЛС учеснице пилот пројекта </a:t>
            </a:r>
            <a:r>
              <a:rPr lang="ru-RU" sz="2656" dirty="0" smtClean="0"/>
              <a:t>: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Бања Лука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Градишка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Лакташи </a:t>
            </a:r>
          </a:p>
          <a:p>
            <a:r>
              <a:rPr lang="ru-RU" sz="2656" b="1" u="sng" dirty="0" smtClean="0"/>
              <a:t>Активности</a:t>
            </a:r>
            <a:r>
              <a:rPr lang="ru-RU" sz="2656" dirty="0" smtClean="0"/>
              <a:t>: 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656" dirty="0" smtClean="0"/>
              <a:t>уговор </a:t>
            </a:r>
            <a:r>
              <a:rPr lang="ru-RU" sz="2656" dirty="0" smtClean="0">
                <a:solidFill>
                  <a:srgbClr val="FF0000"/>
                </a:solidFill>
              </a:rPr>
              <a:t>ЈЛС и  РУГИПП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656" dirty="0"/>
              <a:t>избор </a:t>
            </a:r>
            <a:r>
              <a:rPr lang="ru-RU" sz="2656" dirty="0" smtClean="0"/>
              <a:t>пописивача и склапање уговора о дјелу - </a:t>
            </a:r>
            <a:r>
              <a:rPr lang="ru-RU" sz="2656" dirty="0">
                <a:solidFill>
                  <a:srgbClr val="FF0000"/>
                </a:solidFill>
              </a:rPr>
              <a:t>ЈЛС</a:t>
            </a:r>
            <a:r>
              <a:rPr lang="ru-RU" sz="2656" dirty="0"/>
              <a:t> 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656" dirty="0" smtClean="0"/>
              <a:t>едукација пописивача, методологија и апликација за попис - </a:t>
            </a:r>
            <a:r>
              <a:rPr lang="ru-RU" sz="2656" dirty="0" smtClean="0">
                <a:solidFill>
                  <a:srgbClr val="FF0000"/>
                </a:solidFill>
              </a:rPr>
              <a:t>РУГИПП</a:t>
            </a:r>
            <a:r>
              <a:rPr lang="ru-RU" sz="2656" dirty="0" smtClean="0"/>
              <a:t> 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656" dirty="0" smtClean="0"/>
              <a:t>рад на терену- попис – </a:t>
            </a:r>
            <a:r>
              <a:rPr lang="ru-RU" sz="2656" dirty="0" smtClean="0">
                <a:solidFill>
                  <a:srgbClr val="FF0000"/>
                </a:solidFill>
              </a:rPr>
              <a:t>РУГИПП</a:t>
            </a:r>
            <a:r>
              <a:rPr lang="ru-RU" sz="2656" dirty="0" smtClean="0"/>
              <a:t> 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656" dirty="0" smtClean="0"/>
              <a:t>обрада података, размјена са ФРН-  </a:t>
            </a:r>
            <a:r>
              <a:rPr lang="ru-RU" sz="2656" dirty="0" smtClean="0">
                <a:solidFill>
                  <a:srgbClr val="FF0000"/>
                </a:solidFill>
              </a:rPr>
              <a:t>РУГИПП и Пореска управа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sz="2656" dirty="0" smtClean="0"/>
              <a:t>додатна провјера појединих података (по потреби)– </a:t>
            </a:r>
            <a:r>
              <a:rPr lang="ru-RU" sz="2656" dirty="0" smtClean="0">
                <a:solidFill>
                  <a:srgbClr val="FF0000"/>
                </a:solidFill>
              </a:rPr>
              <a:t>ЈЛС</a:t>
            </a:r>
            <a:r>
              <a:rPr lang="ru-RU" sz="2656" dirty="0" smtClean="0"/>
              <a:t> </a:t>
            </a:r>
          </a:p>
          <a:p>
            <a:endParaRPr lang="en-US" sz="2173" dirty="0"/>
          </a:p>
        </p:txBody>
      </p:sp>
    </p:spTree>
    <p:extLst>
      <p:ext uri="{BB962C8B-B14F-4D97-AF65-F5344CB8AC3E}">
        <p14:creationId xmlns:p14="http://schemas.microsoft.com/office/powerpoint/2010/main" val="17409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601575" cy="93165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РЕЗУЛТАТ </a:t>
            </a:r>
            <a:r>
              <a:rPr lang="sr-Cyrl-RS" dirty="0"/>
              <a:t>ПОПИСА НЕПОКРЕТНОСТИ-</a:t>
            </a:r>
            <a:r>
              <a:rPr lang="sr-Cyrl-RS" sz="3100" dirty="0"/>
              <a:t>пилот </a:t>
            </a:r>
            <a:r>
              <a:rPr lang="sr-Cyrl-RS" sz="3100" dirty="0" smtClean="0"/>
              <a:t>пројекат-станови 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40" y="633993"/>
            <a:ext cx="12601575" cy="77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439291" cy="793629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РЕЗУЛТАТИ ПОПИСА НЕПОКРЕТНОСТИ-</a:t>
            </a:r>
            <a:r>
              <a:rPr lang="sr-Cyrl-RS" sz="3100" dirty="0" smtClean="0"/>
              <a:t>пилот пројекат-куће</a:t>
            </a:r>
            <a:endParaRPr lang="sr-Latn-R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850"/>
            <a:ext cx="12946632" cy="78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1"/>
            <a:ext cx="12107917" cy="111409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ОЧЕКИВАНИ РЕЗУЛТАТИ МАСОВНОГ </a:t>
            </a:r>
            <a:br>
              <a:rPr lang="sr-Cyrl-RS" dirty="0" smtClean="0"/>
            </a:br>
            <a:r>
              <a:rPr lang="sr-Cyrl-RS" dirty="0" smtClean="0"/>
              <a:t>ПОПИСА И ПРОЦЈЕНЕ </a:t>
            </a:r>
            <a:r>
              <a:rPr lang="ru-RU" dirty="0">
                <a:solidFill>
                  <a:srgbClr val="FF0000"/>
                </a:solidFill>
              </a:rPr>
              <a:t>Овај систем </a:t>
            </a:r>
            <a:r>
              <a:rPr lang="ru-RU" dirty="0" smtClean="0">
                <a:solidFill>
                  <a:srgbClr val="FF0000"/>
                </a:solidFill>
              </a:rPr>
              <a:t>обезбјеђује: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0" y="1040524"/>
            <a:ext cx="12441155" cy="715754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7000" dirty="0"/>
              <a:t>1. </a:t>
            </a:r>
            <a:r>
              <a:rPr lang="ru-RU" sz="7400" dirty="0" smtClean="0">
                <a:solidFill>
                  <a:schemeClr val="accent1"/>
                </a:solidFill>
              </a:rPr>
              <a:t>Повећање прихода </a:t>
            </a:r>
            <a:r>
              <a:rPr lang="ru-RU" sz="7400" dirty="0">
                <a:solidFill>
                  <a:schemeClr val="accent1"/>
                </a:solidFill>
              </a:rPr>
              <a:t>до крајње </a:t>
            </a:r>
            <a:r>
              <a:rPr lang="ru-RU" sz="7400" dirty="0" smtClean="0">
                <a:solidFill>
                  <a:schemeClr val="accent1"/>
                </a:solidFill>
              </a:rPr>
              <a:t>границе,  </a:t>
            </a:r>
            <a:r>
              <a:rPr lang="ru-RU" sz="7400" dirty="0">
                <a:solidFill>
                  <a:schemeClr val="accent1"/>
                </a:solidFill>
              </a:rPr>
              <a:t>јер </a:t>
            </a:r>
            <a:r>
              <a:rPr lang="ru-RU" sz="7400" dirty="0" smtClean="0">
                <a:solidFill>
                  <a:schemeClr val="accent1"/>
                </a:solidFill>
              </a:rPr>
              <a:t>се остварује комплетна пореска покривеност и смањује могућност евазије </a:t>
            </a:r>
          </a:p>
          <a:p>
            <a:pPr marL="0" indent="0">
              <a:buNone/>
            </a:pPr>
            <a:r>
              <a:rPr lang="ru-RU" sz="7400" dirty="0"/>
              <a:t/>
            </a:r>
            <a:br>
              <a:rPr lang="ru-RU" sz="7400" dirty="0"/>
            </a:br>
            <a:r>
              <a:rPr lang="ru-RU" sz="7400" dirty="0"/>
              <a:t>2. </a:t>
            </a:r>
            <a:r>
              <a:rPr lang="ru-RU" sz="7400" dirty="0" smtClean="0"/>
              <a:t>Фер, правичан и транспарентан порески систем, који смањује </a:t>
            </a:r>
            <a:r>
              <a:rPr lang="ru-RU" sz="7400" dirty="0"/>
              <a:t>ризик од корупције. </a:t>
            </a:r>
            <a:r>
              <a:rPr lang="ru-RU" sz="7400" dirty="0" smtClean="0"/>
              <a:t> Порез се  заснива </a:t>
            </a:r>
            <a:r>
              <a:rPr lang="ru-RU" sz="7400" dirty="0"/>
              <a:t>на </a:t>
            </a:r>
            <a:r>
              <a:rPr lang="ru-RU" sz="7400" u="sng" dirty="0" smtClean="0"/>
              <a:t>свеобухватним, ажурним, тачним и </a:t>
            </a:r>
            <a:r>
              <a:rPr lang="ru-RU" sz="7400" u="sng" dirty="0"/>
              <a:t>јавним </a:t>
            </a:r>
            <a:r>
              <a:rPr lang="ru-RU" sz="7400" u="sng" dirty="0" smtClean="0"/>
              <a:t>подацима</a:t>
            </a:r>
            <a:endParaRPr lang="ru-RU" sz="7400" dirty="0" smtClean="0"/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/>
              <a:t>3. </a:t>
            </a:r>
            <a:r>
              <a:rPr lang="ru-RU" sz="7400" dirty="0" smtClean="0">
                <a:solidFill>
                  <a:schemeClr val="accent1">
                    <a:lumMod val="75000"/>
                  </a:schemeClr>
                </a:solidFill>
              </a:rPr>
              <a:t>Униформност, једнакост и неутралност– систем се заснива на стандардизованим моделима процјене, који осигуравају објективност и општу примјену, процјена ослобођена краткорочних и екстремних ефеката /фер поступање прмеа свим обвезницима</a:t>
            </a:r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r>
              <a:rPr lang="ru-RU" sz="7400" dirty="0" smtClean="0"/>
              <a:t>4. </a:t>
            </a:r>
            <a:r>
              <a:rPr lang="ru-RU" sz="7400" dirty="0"/>
              <a:t>Рационалну друштвену и економску употребу и развој непокретности, јер само порез заснован на тржишној вриједности,  повезује порезе са потенцијалом непокретности</a:t>
            </a:r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/>
              <a:t>5. Већу ефикасност пореског система, економичност </a:t>
            </a:r>
            <a:r>
              <a:rPr lang="ru-RU" sz="7400" dirty="0"/>
              <a:t>и административну практичност у примјени </a:t>
            </a:r>
            <a:endParaRPr lang="ru-RU" sz="7400" dirty="0" smtClean="0"/>
          </a:p>
          <a:p>
            <a:pPr marL="0" indent="0">
              <a:buNone/>
            </a:pPr>
            <a:endParaRPr lang="ru-RU" sz="7400" dirty="0" smtClean="0"/>
          </a:p>
          <a:p>
            <a:pPr marL="0" indent="0">
              <a:buNone/>
            </a:pPr>
            <a:r>
              <a:rPr lang="ru-RU" sz="7400" dirty="0" smtClean="0"/>
              <a:t>6</a:t>
            </a:r>
            <a:r>
              <a:rPr lang="ru-RU" sz="7400" dirty="0"/>
              <a:t>. </a:t>
            </a:r>
            <a:r>
              <a:rPr lang="ru-RU" sz="7400" dirty="0">
                <a:solidFill>
                  <a:schemeClr val="accent1">
                    <a:lumMod val="75000"/>
                  </a:schemeClr>
                </a:solidFill>
              </a:rPr>
              <a:t>Усклађивање са социјалном и економском политиком </a:t>
            </a:r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r>
              <a:rPr lang="ru-RU" sz="7400" dirty="0"/>
              <a:t/>
            </a:r>
            <a:br>
              <a:rPr lang="ru-RU" sz="7400" dirty="0"/>
            </a:br>
            <a:r>
              <a:rPr lang="ru-RU" sz="3600" dirty="0" smtClean="0"/>
              <a:t> 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0794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525" y="440856"/>
            <a:ext cx="10868858" cy="2228772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sr-Latn-RS" dirty="0" smtClean="0"/>
              <a:t>                                         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                              Хвала на пажњи 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3D26D-1210-47D8-A0D4-8793AF90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462" y="609600"/>
            <a:ext cx="2963917" cy="19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6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966952"/>
            <a:ext cx="12345543" cy="7313447"/>
          </a:xfrm>
        </p:spPr>
        <p:txBody>
          <a:bodyPr>
            <a:normAutofit fontScale="32500" lnSpcReduction="20000"/>
          </a:bodyPr>
          <a:lstStyle/>
          <a:p>
            <a:pPr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endParaRPr lang="sr-Cyrl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sr-Cyrl-R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наплате пореза на непокретности – централизован</a:t>
            </a:r>
          </a:p>
          <a:p>
            <a:pPr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sr-Cyrl-R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Пореска управа (администрира Фискални регистар, процјена трж. вриједности непокр, обрачун и издавање пореских рачуна, наплата и контрола </a:t>
            </a:r>
            <a:r>
              <a:rPr lang="sr-Cyrl-R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наплате</a:t>
            </a:r>
            <a:r>
              <a:rPr lang="sr-Cyrl-R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–Закон о пореском поступку)  </a:t>
            </a:r>
            <a:endParaRPr lang="sr-Cyrl-RS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endParaRPr lang="sr-Cyrl-R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sr-Cyrl-R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Општине и градови дужни су да обавијесте Пореску управу о непокретностима које се налазе на њиховој територији, а које порески обвезник није пријавио (члан </a:t>
            </a:r>
            <a:r>
              <a:rPr lang="sr-Cyrl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став 8. Закона о </a:t>
            </a:r>
            <a:r>
              <a:rPr lang="sr-Cyrl-R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порезу </a:t>
            </a:r>
            <a:r>
              <a:rPr lang="sr-Cyrl-R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непокретности)</a:t>
            </a:r>
          </a:p>
          <a:p>
            <a:pPr marL="0" indent="0" algn="just">
              <a:buClr>
                <a:srgbClr val="FF0000"/>
              </a:buClr>
              <a:buSzPct val="120000"/>
              <a:buNone/>
            </a:pPr>
            <a:endParaRPr lang="sr-Cyrl-R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sr-Cyrl-R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локалној самоуправи </a:t>
            </a:r>
            <a:r>
              <a:rPr lang="sr-Cyrl-R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(члан 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sr-Cyrl-R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160.):</a:t>
            </a:r>
          </a:p>
          <a:p>
            <a:pPr marL="0" indent="0" algn="just">
              <a:buNone/>
            </a:pPr>
            <a:r>
              <a:rPr lang="sr-Cyrl-RS" sz="6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Град, који у свом саставу нема општина</a:t>
            </a:r>
          </a:p>
          <a:p>
            <a:pPr marL="0" indent="0" algn="just">
              <a:buNone/>
            </a:pPr>
            <a:r>
              <a:rPr lang="sr-Cyrl-RS" sz="6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организује наплату,  контролу наплате и </a:t>
            </a:r>
          </a:p>
          <a:p>
            <a:pPr marL="0" indent="0" algn="just">
              <a:buNone/>
            </a:pPr>
            <a:r>
              <a:rPr lang="sr-Cyrl-RS" sz="6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принудну наплату изворних прихода буџета </a:t>
            </a:r>
            <a:endParaRPr lang="sr-Cyrl-RS" sz="45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4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</a:t>
            </a:r>
            <a:r>
              <a:rPr lang="sr-Cyrl-R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фискалне консолидације </a:t>
            </a:r>
            <a:r>
              <a:rPr lang="sr-Cyrl-R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 РС</a:t>
            </a:r>
            <a:r>
              <a:rPr lang="sr-Latn-R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Latn-R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Сл.гл. РС </a:t>
            </a:r>
            <a:r>
              <a:rPr lang="sr-Cyrl-R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94/21)</a:t>
            </a:r>
          </a:p>
          <a:p>
            <a:pPr marL="0" indent="0" algn="just">
              <a:buNone/>
            </a:pPr>
            <a:r>
              <a:rPr lang="sr-Cyrl-R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акценат </a:t>
            </a:r>
            <a:r>
              <a:rPr lang="sr-Cyrl-R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улози ЈЛС </a:t>
            </a:r>
            <a:r>
              <a:rPr lang="sr-Cyrl-R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marL="0" indent="0" algn="just">
              <a:buNone/>
            </a:pPr>
            <a:r>
              <a:rPr lang="sr-Cyrl-R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ажурирању Фискалног регистра </a:t>
            </a:r>
            <a:r>
              <a:rPr lang="sr-Cyrl-R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непокретности</a:t>
            </a:r>
            <a:endParaRPr lang="sr-Cyrl-RS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45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4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4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4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dirty="0" smtClean="0"/>
          </a:p>
          <a:p>
            <a:pPr lvl="1" algn="just"/>
            <a:endParaRPr lang="sr-Cyrl-R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032" y="-241540"/>
            <a:ext cx="12345543" cy="1375397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Улога јединица локалне самоуправе Републике Српске у прикупљању прихода од пореза на непокретности</a:t>
            </a:r>
            <a:endParaRPr lang="sr-Latn-C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29211"/>
          <a:stretch>
            <a:fillRect/>
          </a:stretch>
        </p:blipFill>
        <p:spPr>
          <a:xfrm>
            <a:off x="7315201" y="3331779"/>
            <a:ext cx="5171090" cy="47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318521" cy="810882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 ТРЕНДОВИ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65462"/>
              </p:ext>
            </p:extLst>
          </p:nvPr>
        </p:nvGraphicFramePr>
        <p:xfrm>
          <a:off x="0" y="621102"/>
          <a:ext cx="12818853" cy="734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150443B3-B6D5-498E-BE57-F9D7A4356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2462"/>
          <a:stretch>
            <a:fillRect/>
          </a:stretch>
        </p:blipFill>
        <p:spPr>
          <a:xfrm>
            <a:off x="5538157" y="2501660"/>
            <a:ext cx="6780363" cy="33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969" y="1566637"/>
            <a:ext cx="10311644" cy="5531550"/>
          </a:xfrm>
        </p:spPr>
        <p:txBody>
          <a:bodyPr>
            <a:normAutofit/>
          </a:bodyPr>
          <a:lstStyle/>
          <a:p>
            <a:pPr algn="just"/>
            <a:endParaRPr lang="sr-Cyrl-RS" sz="2055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393724" lvl="1" indent="0" algn="just">
              <a:buNone/>
            </a:pPr>
            <a:endParaRPr lang="sr-Latn-RS" b="1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sr-Latn-RS" b="1" dirty="0" smtClean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sr-Latn-RS" b="1" dirty="0">
              <a:solidFill>
                <a:srgbClr val="FF0000"/>
              </a:solidFill>
            </a:endParaRPr>
          </a:p>
          <a:p>
            <a:pPr marL="393724" lvl="1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sr-Latn-RS" b="1" dirty="0">
              <a:solidFill>
                <a:srgbClr val="FF0000"/>
              </a:solidFill>
            </a:endParaRPr>
          </a:p>
          <a:p>
            <a:pPr marL="393724" lvl="1" indent="0" algn="just">
              <a:buNone/>
            </a:pPr>
            <a:endParaRPr lang="sr-Cyrl-RS" b="1" dirty="0" smtClean="0">
              <a:solidFill>
                <a:srgbClr val="FF0000"/>
              </a:solidFill>
            </a:endParaRPr>
          </a:p>
          <a:p>
            <a:pPr marL="393724" lvl="1" indent="0" algn="just">
              <a:buNone/>
            </a:pPr>
            <a:endParaRPr lang="sr-Cyrl-RS" b="1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7037" y="596007"/>
            <a:ext cx="4800340" cy="1298518"/>
          </a:xfrm>
          <a:solidFill>
            <a:srgbClr val="E7BC87"/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sz="3082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082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sr-Cyrl-RS" sz="3082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Остварени приходи од пореза на </a:t>
            </a:r>
            <a:r>
              <a:rPr lang="sr-Cyrl-RS" sz="3082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непокретности Град Бања Лука </a:t>
            </a:r>
            <a:r>
              <a:rPr lang="sr-Cyrl-RS" sz="3082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sr-Cyrl-RS" sz="3082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endParaRPr lang="sr-Latn-CS" sz="3082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77" y="596007"/>
            <a:ext cx="5987162" cy="129851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07033" y="2061656"/>
          <a:ext cx="10787500" cy="1969484"/>
        </p:xfrm>
        <a:graphic>
          <a:graphicData uri="http://schemas.openxmlformats.org/drawingml/2006/table">
            <a:tbl>
              <a:tblPr/>
              <a:tblGrid>
                <a:gridCol w="2558090">
                  <a:extLst>
                    <a:ext uri="{9D8B030D-6E8A-4147-A177-3AD203B41FA5}">
                      <a16:colId xmlns:a16="http://schemas.microsoft.com/office/drawing/2014/main" val="2433765102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887469590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3836228427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2578172296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1718913934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1790272372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3362955451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3193118644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3132139135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2507127302"/>
                    </a:ext>
                  </a:extLst>
                </a:gridCol>
                <a:gridCol w="822941">
                  <a:extLst>
                    <a:ext uri="{9D8B030D-6E8A-4147-A177-3AD203B41FA5}">
                      <a16:colId xmlns:a16="http://schemas.microsoft.com/office/drawing/2014/main" val="1008564562"/>
                    </a:ext>
                  </a:extLst>
                </a:gridCol>
              </a:tblGrid>
              <a:tr h="544164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Опис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2021.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81267"/>
                  </a:ext>
                </a:extLst>
              </a:tr>
              <a:tr h="685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ПОРЕЗ НА НЕПОКРЕТНОСТИ </a:t>
                      </a:r>
                      <a:r>
                        <a:rPr lang="sr-Latn-B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у мил.КМ)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5,38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5,42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6,71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7,78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9,56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8,87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7,74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6,21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55090"/>
                  </a:ext>
                </a:extLst>
              </a:tr>
              <a:tr h="716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Учешће прихода од пор. на непокретности у укупним пореским приходима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3312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11637"/>
              </p:ext>
            </p:extLst>
          </p:nvPr>
        </p:nvGraphicFramePr>
        <p:xfrm>
          <a:off x="1110884" y="4326669"/>
          <a:ext cx="10453194" cy="287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5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38BA6D-D32D-4B3B-9A82-CB19C6542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B464D-126C-49BC-BF39-A79D3168FC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0723D-C4B4-4C59-9707-48D9B6A9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134" dirty="0" smtClean="0">
                <a:solidFill>
                  <a:srgbClr val="002060"/>
                </a:solidFill>
              </a:rPr>
              <a:t>Искустава  у Граду Бања Лука</a:t>
            </a:r>
            <a:endParaRPr lang="sr-Latn-BA" sz="4134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BCE60C-4F95-493E-AA84-90B0F1491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347464"/>
              </p:ext>
            </p:extLst>
          </p:nvPr>
        </p:nvGraphicFramePr>
        <p:xfrm>
          <a:off x="441434" y="1639614"/>
          <a:ext cx="8345214" cy="53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7A109686-EBB0-4890-A4F3-BDCF39D08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235" y="3158055"/>
            <a:ext cx="3615244" cy="3535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AE945-D4F4-4F27-B080-2DBE5C0969AA}"/>
              </a:ext>
            </a:extLst>
          </p:cNvPr>
          <p:cNvSpPr txBox="1"/>
          <p:nvPr/>
        </p:nvSpPr>
        <p:spPr>
          <a:xfrm>
            <a:off x="8695747" y="2509619"/>
            <a:ext cx="3376732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721" b="1" dirty="0">
                <a:solidFill>
                  <a:srgbClr val="0241BE"/>
                </a:solidFill>
              </a:rPr>
              <a:t>Н</a:t>
            </a:r>
            <a:r>
              <a:rPr lang="sr-Cyrl-RS" sz="3721" b="1" dirty="0" smtClean="0">
                <a:solidFill>
                  <a:srgbClr val="0241BE"/>
                </a:solidFill>
              </a:rPr>
              <a:t>аплаћени порез </a:t>
            </a:r>
            <a:endParaRPr lang="sr-Latn-BA" sz="3721" b="1" dirty="0">
              <a:solidFill>
                <a:srgbClr val="024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353025" cy="1069674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</a:rPr>
              <a:t> ПОРЕЗ  НА НЕПОКРЕТНОСТИ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190445"/>
            <a:ext cx="12128738" cy="676311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r-Cyrl-RS" sz="3600" dirty="0" smtClean="0"/>
              <a:t>ОСНОВНИ ИЗАЗОВИ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sr-Cyrl-RS" sz="3600" dirty="0" smtClean="0"/>
              <a:t>-</a:t>
            </a:r>
            <a:r>
              <a:rPr lang="sr-Cyrl-RS" sz="3600" dirty="0"/>
              <a:t>Повећати </a:t>
            </a:r>
            <a:r>
              <a:rPr lang="sr-Cyrl-RS" sz="3600" dirty="0" smtClean="0"/>
              <a:t>обухват тј. број </a:t>
            </a:r>
            <a:r>
              <a:rPr lang="sr-Cyrl-RS" sz="3600" dirty="0"/>
              <a:t>обвезника уписаних у Фискални регистар </a:t>
            </a:r>
            <a:r>
              <a:rPr lang="sr-Cyrl-RS" sz="3600" dirty="0" smtClean="0"/>
              <a:t>непокретности- непријављени обвезници/ непотпуне или нетачне пријаве – </a:t>
            </a:r>
            <a:r>
              <a:rPr lang="sr-Cyrl-RS" sz="3600" i="1" dirty="0" smtClean="0"/>
              <a:t>смањити евазију </a:t>
            </a:r>
          </a:p>
          <a:p>
            <a:pPr>
              <a:buFontTx/>
              <a:buChar char="-"/>
            </a:pPr>
            <a:r>
              <a:rPr lang="sr-Cyrl-RS" sz="3600" dirty="0" smtClean="0"/>
              <a:t>Утврђивање стварн</a:t>
            </a:r>
            <a:r>
              <a:rPr lang="sr-Latn-RS" sz="3600" dirty="0" smtClean="0"/>
              <a:t>e </a:t>
            </a:r>
            <a:r>
              <a:rPr lang="sr-Cyrl-RS" sz="3600" dirty="0" smtClean="0"/>
              <a:t>површине, карактеристика и  стања непокретности и њене тржишне вриједности која представља основицу за порез (</a:t>
            </a:r>
            <a:r>
              <a:rPr lang="sr-Cyrl-RS" sz="2400" i="1" dirty="0" smtClean="0"/>
              <a:t>утврђена у складу са законом</a:t>
            </a:r>
            <a:r>
              <a:rPr lang="sr-Cyrl-RS" sz="3600" dirty="0" smtClean="0"/>
              <a:t>)</a:t>
            </a:r>
            <a:endParaRPr lang="ru-RU" sz="3600" dirty="0" smtClean="0"/>
          </a:p>
          <a:p>
            <a:pPr>
              <a:buFontTx/>
              <a:buChar char="-"/>
            </a:pPr>
            <a:r>
              <a:rPr lang="sr-Cyrl-RS" sz="3600" dirty="0"/>
              <a:t>Повећати </a:t>
            </a:r>
            <a:r>
              <a:rPr lang="sr-Cyrl-RS" sz="3600" dirty="0" smtClean="0"/>
              <a:t>степен наплате </a:t>
            </a:r>
            <a:r>
              <a:rPr lang="sr-Cyrl-RS" sz="3600" dirty="0"/>
              <a:t>пореза на </a:t>
            </a:r>
            <a:r>
              <a:rPr lang="sr-Cyrl-RS" sz="3600" dirty="0" smtClean="0"/>
              <a:t>непокретности – </a:t>
            </a:r>
            <a:r>
              <a:rPr lang="sr-Cyrl-RS" sz="3600" i="1" dirty="0" smtClean="0"/>
              <a:t>повећати финансијску дисциплину </a:t>
            </a:r>
          </a:p>
          <a:p>
            <a:pPr>
              <a:buFontTx/>
              <a:buChar char="-"/>
            </a:pPr>
            <a:r>
              <a:rPr lang="sr-Cyrl-RS" sz="3600" dirty="0" smtClean="0"/>
              <a:t>Повећати износ прихода од овог пореза </a:t>
            </a:r>
          </a:p>
          <a:p>
            <a:pPr marL="0" indent="0">
              <a:buNone/>
            </a:pPr>
            <a:endParaRPr lang="sr-Cyrl-RS" sz="36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sr-Cyrl-RS" sz="3600" dirty="0" smtClean="0"/>
              <a:t>ОБЕЗБИЈЕДИТИ ЕФИКАСНО И ПРАВИЧНО ОПОРЕЗИВАЊЕ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2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104231" y="2417271"/>
            <a:ext cx="2050831" cy="118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6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984" y="315311"/>
            <a:ext cx="6848592" cy="1660634"/>
          </a:xfrm>
        </p:spPr>
        <p:txBody>
          <a:bodyPr>
            <a:normAutofit fontScale="90000"/>
          </a:bodyPr>
          <a:lstStyle/>
          <a:p>
            <a:r>
              <a:rPr lang="sr-Cyrl-RS" sz="3308" spc="-186" dirty="0" smtClean="0"/>
              <a:t>Повећање обухвата обвезника и прихода од пореза на непокрености (</a:t>
            </a:r>
            <a:r>
              <a:rPr lang="sr-Cyrl-RS" sz="3308" i="1" spc="-186" dirty="0" smtClean="0">
                <a:solidFill>
                  <a:srgbClr val="FF0000"/>
                </a:solidFill>
              </a:rPr>
              <a:t>не</a:t>
            </a:r>
            <a:r>
              <a:rPr lang="sr-Cyrl-RS" sz="3308" spc="-186" dirty="0" smtClean="0"/>
              <a:t>) достижан циљ</a:t>
            </a:r>
            <a:r>
              <a:rPr lang="sr-Latn-BA" sz="3308" spc="-186" dirty="0" smtClean="0"/>
              <a:t> </a:t>
            </a:r>
            <a:endParaRPr lang="en-US" sz="3308" spc="-18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52983" y="2676449"/>
            <a:ext cx="6864743" cy="712558"/>
          </a:xfrm>
        </p:spPr>
        <p:txBody>
          <a:bodyPr>
            <a:normAutofit fontScale="92500"/>
          </a:bodyPr>
          <a:lstStyle/>
          <a:p>
            <a:pPr algn="ctr"/>
            <a:r>
              <a:rPr lang="sr-Cyrl-RS" sz="1757" b="1" dirty="0"/>
              <a:t>С</a:t>
            </a:r>
            <a:r>
              <a:rPr lang="sr-Cyrl-RS" sz="1757" b="1" dirty="0" smtClean="0"/>
              <a:t>арадња институција, унутрашњи ресурси. информационе технологије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6814" y="3605048"/>
            <a:ext cx="6842234" cy="45105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40"/>
              </a:spcBef>
              <a:buNone/>
            </a:pPr>
            <a:r>
              <a:rPr lang="sr-Cyrl-RS" sz="2894" b="1" u="sng" dirty="0" smtClean="0">
                <a:solidFill>
                  <a:srgbClr val="FF0000"/>
                </a:solidFill>
              </a:rPr>
              <a:t>ЈЛС могу да управљају овим процесима</a:t>
            </a:r>
            <a:r>
              <a:rPr lang="sr-Cyrl-RS" sz="2894" dirty="0" smtClean="0"/>
              <a:t>: </a:t>
            </a:r>
            <a:endParaRPr lang="en-US" sz="2894" dirty="0"/>
          </a:p>
          <a:p>
            <a:r>
              <a:rPr lang="sr-Cyrl-RS" dirty="0" smtClean="0"/>
              <a:t>Законска обвеза институција да сарађују </a:t>
            </a:r>
            <a:endParaRPr lang="sr-Latn-BA" dirty="0"/>
          </a:p>
          <a:p>
            <a:r>
              <a:rPr lang="sr-Cyrl-RS" dirty="0" smtClean="0"/>
              <a:t> Додатни  извори података </a:t>
            </a:r>
            <a:endParaRPr lang="en-US" dirty="0"/>
          </a:p>
          <a:p>
            <a:r>
              <a:rPr lang="sr-Cyrl-RS" dirty="0" smtClean="0"/>
              <a:t>Инструменти пријаве по службеној дужности и </a:t>
            </a:r>
            <a:r>
              <a:rPr lang="sr-Latn-BA" dirty="0" smtClean="0"/>
              <a:t> </a:t>
            </a:r>
            <a:r>
              <a:rPr lang="sr-Cyrl-RS" dirty="0" smtClean="0"/>
              <a:t>принудног извршења обавеза </a:t>
            </a:r>
            <a:endParaRPr lang="sr-Latn-BA" dirty="0"/>
          </a:p>
          <a:p>
            <a:r>
              <a:rPr lang="sr-Cyrl-RS" dirty="0"/>
              <a:t>В</a:t>
            </a:r>
            <a:r>
              <a:rPr lang="sr-Cyrl-RS" dirty="0" smtClean="0"/>
              <a:t>ажна  је иницијатива ЈЛС и познавање стања</a:t>
            </a:r>
          </a:p>
          <a:p>
            <a:r>
              <a:rPr lang="sr-Cyrl-RS" dirty="0" smtClean="0"/>
              <a:t>Употреба ИТ , аутоматски процесиране информације</a:t>
            </a:r>
            <a:endParaRPr lang="sr-Latn-BA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r="20810"/>
          <a:stretch>
            <a:fillRect/>
          </a:stretch>
        </p:blipFill>
        <p:spPr>
          <a:xfrm>
            <a:off x="136634" y="0"/>
            <a:ext cx="5616349" cy="8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11" y="829988"/>
            <a:ext cx="11720953" cy="446513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ПРОБЛЕМИ У ФУНКЦИОНИСАЊУ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6306" y="2766882"/>
            <a:ext cx="2050831" cy="118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6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919" y="1276501"/>
            <a:ext cx="5351260" cy="1088327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Слабости постојећег система 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24" y="3038424"/>
            <a:ext cx="6373113" cy="5241975"/>
          </a:xfrm>
        </p:spPr>
        <p:txBody>
          <a:bodyPr>
            <a:noAutofit/>
          </a:bodyPr>
          <a:lstStyle/>
          <a:p>
            <a:pPr>
              <a:spcBef>
                <a:spcPts val="620"/>
              </a:spcBef>
              <a:spcAft>
                <a:spcPts val="3101"/>
              </a:spcAft>
            </a:pPr>
            <a:r>
              <a:rPr lang="sr-Cyrl-RS" sz="2400" b="1" dirty="0"/>
              <a:t>С</a:t>
            </a:r>
            <a:r>
              <a:rPr lang="sr-Cyrl-RS" sz="2400" b="1" dirty="0" smtClean="0"/>
              <a:t>амопријављивање пореских обвезника </a:t>
            </a:r>
          </a:p>
          <a:p>
            <a:pPr>
              <a:spcBef>
                <a:spcPts val="620"/>
              </a:spcBef>
              <a:spcAft>
                <a:spcPts val="3101"/>
              </a:spcAft>
            </a:pPr>
            <a:r>
              <a:rPr lang="sr-Cyrl-RS" sz="2400" b="1" dirty="0" smtClean="0"/>
              <a:t>Компликована пријава у Фискални регистар непокретности –много података </a:t>
            </a:r>
            <a:endParaRPr lang="sr-Latn-BA" sz="2400" b="1" dirty="0"/>
          </a:p>
          <a:p>
            <a:r>
              <a:rPr lang="sr-Cyrl-RS" sz="2400" b="1" dirty="0" smtClean="0"/>
              <a:t>ПУРС нема довољно ресурса,  мало теренских контрола, кашњења у принудној наплати </a:t>
            </a:r>
            <a:endParaRPr lang="sr-Latn-BA" sz="2400" b="1" dirty="0"/>
          </a:p>
          <a:p>
            <a:r>
              <a:rPr lang="sr-Cyrl-RS" sz="2400" b="1" dirty="0" smtClean="0"/>
              <a:t>Пореска евазија због слабости система (нетачно или непотпуно пријављивање или потпуно избјегавање)</a:t>
            </a:r>
          </a:p>
          <a:p>
            <a:r>
              <a:rPr lang="sr-Cyrl-RS" sz="2400" b="1" dirty="0" smtClean="0"/>
              <a:t>Неинформисаност јавности – потенцијалних обвезника, велики број обвезника ван  БиХ</a:t>
            </a:r>
            <a:endParaRPr lang="sr-Latn-BA" sz="2400" b="1" dirty="0"/>
          </a:p>
          <a:p>
            <a:endParaRPr lang="en-US" sz="24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00787" y="3038424"/>
            <a:ext cx="210795" cy="24852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511524" y="2766882"/>
            <a:ext cx="2050831" cy="118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6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9237" y="1429364"/>
            <a:ext cx="5655825" cy="935464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ПОСЉЕДИЦЕ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006" y="2885563"/>
            <a:ext cx="5965736" cy="4970458"/>
          </a:xfrm>
        </p:spPr>
        <p:txBody>
          <a:bodyPr>
            <a:normAutofit/>
          </a:bodyPr>
          <a:lstStyle/>
          <a:p>
            <a:r>
              <a:rPr lang="sr-Cyrl-RS" dirty="0" smtClean="0"/>
              <a:t>Неравноправност и у пореским обавезама </a:t>
            </a:r>
          </a:p>
          <a:p>
            <a:r>
              <a:rPr lang="sr-Cyrl-RS" dirty="0"/>
              <a:t>Н</a:t>
            </a:r>
            <a:r>
              <a:rPr lang="sr-Cyrl-RS" dirty="0" smtClean="0"/>
              <a:t>еправичност пореског система </a:t>
            </a:r>
          </a:p>
          <a:p>
            <a:r>
              <a:rPr lang="sr-Cyrl-RS" dirty="0" smtClean="0"/>
              <a:t>Пасивност ЈЛС , потребно више иницијативе  </a:t>
            </a:r>
            <a:endParaRPr lang="sr-Cyrl-RS" dirty="0"/>
          </a:p>
          <a:p>
            <a:r>
              <a:rPr lang="sr-Cyrl-RS" dirty="0" smtClean="0"/>
              <a:t>Неискориштен  порески потенцијал кроз мањи  обухват  </a:t>
            </a:r>
          </a:p>
          <a:p>
            <a:r>
              <a:rPr lang="sr-Cyrl-RS" dirty="0" smtClean="0"/>
              <a:t>Постоји додатани порески потенцијал и код непокрености које су уписане у ФРН  - обвезнци који су већ нешто пријавили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2155062" y="7181395"/>
            <a:ext cx="446513" cy="446513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1362</Words>
  <Application>Microsoft Office PowerPoint</Application>
  <PresentationFormat>Custom</PresentationFormat>
  <Paragraphs>259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Constantia</vt:lpstr>
      <vt:lpstr>Times New Roman</vt:lpstr>
      <vt:lpstr>Wingdings</vt:lpstr>
      <vt:lpstr>Wingdings 3</vt:lpstr>
      <vt:lpstr>Office Theme</vt:lpstr>
      <vt:lpstr>Порез на непокретности Савез општина и градова РС, фебруар 2022.године   Божана Шљивар  </vt:lpstr>
      <vt:lpstr>Регулаторни  оквир</vt:lpstr>
      <vt:lpstr>Улога јединица локалне самоуправе Републике Српске у прикупљању прихода од пореза на непокретности</vt:lpstr>
      <vt:lpstr>ОПШТИ ТРЕНДОВИ </vt:lpstr>
      <vt:lpstr> Остварени приходи од пореза на непокретности Град Бања Лука  </vt:lpstr>
      <vt:lpstr>Искустава  у Граду Бања Лука</vt:lpstr>
      <vt:lpstr> ПОРЕЗ  НА НЕПОКРЕТНОСТИ </vt:lpstr>
      <vt:lpstr>Повећање обухвата обвезника и прихода од пореза на непокрености (не) достижан циљ </vt:lpstr>
      <vt:lpstr>ПРОБЛЕМИ У ФУНКЦИОНИСАЊУ </vt:lpstr>
      <vt:lpstr>Large image</vt:lpstr>
      <vt:lpstr>ИСКУСТВА ГРАДА БАЊА ЛУКА</vt:lpstr>
      <vt:lpstr>ТЕКУЋЕ АКТИВНОСТИ ОДЈЕЉЕЊА ЗА ФИНАНСИЈЕ  </vt:lpstr>
      <vt:lpstr>PowerPoint Presentation</vt:lpstr>
      <vt:lpstr>Облици промоције  Подизање   нивоа   свијести   и   одговорности   обвезника   о   обавези и значају  пријављивања непокретности и плаћања пореза на непокретности / Транспарентност у трошењу прикупљеног пореза </vt:lpstr>
      <vt:lpstr>Билборди и сити лајтови</vt:lpstr>
      <vt:lpstr>PowerPoint Presentation</vt:lpstr>
      <vt:lpstr>PowerPoint Presentation</vt:lpstr>
      <vt:lpstr>Пројекта Министарства финансија  – Повећање обухвата </vt:lpstr>
      <vt:lpstr>CILAP пројекта – Масовни попис и процјена вриједности </vt:lpstr>
      <vt:lpstr>Институције учеснице пилот пројекта CILAP</vt:lpstr>
      <vt:lpstr>РЕЗУЛТАТ ПОПИСА НЕПОКРЕТНОСТИ-пилот пројекат-станови </vt:lpstr>
      <vt:lpstr>РЕЗУЛТАТИ ПОПИСА НЕПОКРЕТНОСТИ-пилот пројекат-куће</vt:lpstr>
      <vt:lpstr>ОЧЕКИВАНИ РЕЗУЛТАТИ МАСОВНОГ  ПОПИСА И ПРОЦЈЕНЕ Овај систем обезбјеђује: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Dejan Vujić</dc:creator>
  <cp:lastModifiedBy>Finansije Laptop</cp:lastModifiedBy>
  <cp:revision>687</cp:revision>
  <cp:lastPrinted>2018-10-24T11:28:17Z</cp:lastPrinted>
  <dcterms:created xsi:type="dcterms:W3CDTF">2017-05-03T09:01:32Z</dcterms:created>
  <dcterms:modified xsi:type="dcterms:W3CDTF">2022-02-14T05:52:42Z</dcterms:modified>
</cp:coreProperties>
</file>