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4"/>
  </p:notesMasterIdLst>
  <p:sldIdLst>
    <p:sldId id="315" r:id="rId2"/>
    <p:sldId id="384" r:id="rId3"/>
    <p:sldId id="351" r:id="rId4"/>
    <p:sldId id="364" r:id="rId5"/>
    <p:sldId id="370" r:id="rId6"/>
    <p:sldId id="371" r:id="rId7"/>
    <p:sldId id="365" r:id="rId8"/>
    <p:sldId id="382" r:id="rId9"/>
    <p:sldId id="386" r:id="rId10"/>
    <p:sldId id="383" r:id="rId11"/>
    <p:sldId id="385" r:id="rId12"/>
    <p:sldId id="387" r:id="rId13"/>
  </p:sldIdLst>
  <p:sldSz cx="9144000" cy="6858000" type="screen4x3"/>
  <p:notesSz cx="6797675" cy="992822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Подразумевани одељак" id="{F285D5A2-FFBF-4C73-8068-150D1C72A237}">
          <p14:sldIdLst>
            <p14:sldId id="315"/>
            <p14:sldId id="384"/>
            <p14:sldId id="351"/>
            <p14:sldId id="364"/>
            <p14:sldId id="370"/>
            <p14:sldId id="371"/>
          </p14:sldIdLst>
        </p14:section>
        <p14:section name="Одељак без наслова" id="{6A74B6E1-2AB0-4056-8B6C-A3DFC96BCFA9}">
          <p14:sldIdLst>
            <p14:sldId id="365"/>
            <p14:sldId id="382"/>
            <p14:sldId id="386"/>
            <p14:sldId id="383"/>
            <p14:sldId id="385"/>
            <p14:sldId id="3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87ED"/>
    <a:srgbClr val="117C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F3B5F-13AA-4042-8012-88900313D183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98877-4383-4DB9-8846-09FE20B14A4F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15789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r-Latn-CS"/>
              <a:t>Kliknite i uredite stil podnaslova mastera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r-Latn-CS"/>
              <a:t>Kliknite i uredite tekst</a:t>
            </a:r>
          </a:p>
          <a:p>
            <a:pPr lvl="1" eaLnBrk="1" latinLnBrk="0" hangingPunct="1"/>
            <a:r>
              <a:rPr lang="sr-Latn-CS"/>
              <a:t>Drugi nivo</a:t>
            </a:r>
          </a:p>
          <a:p>
            <a:pPr lvl="2" eaLnBrk="1" latinLnBrk="0" hangingPunct="1"/>
            <a:r>
              <a:rPr lang="sr-Latn-CS"/>
              <a:t>Treći nivo</a:t>
            </a:r>
          </a:p>
          <a:p>
            <a:pPr lvl="3" eaLnBrk="1" latinLnBrk="0" hangingPunct="1"/>
            <a:r>
              <a:rPr lang="sr-Latn-CS"/>
              <a:t>Četvrti nivo</a:t>
            </a:r>
          </a:p>
          <a:p>
            <a:pPr lvl="4" eaLnBrk="1" latinLnBrk="0" hangingPunct="1"/>
            <a:r>
              <a:rPr lang="sr-Latn-CS"/>
              <a:t>Peti nivo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r-Latn-CS"/>
              <a:t>Kliknite i uredite tekst</a:t>
            </a:r>
          </a:p>
          <a:p>
            <a:pPr lvl="1" eaLnBrk="1" latinLnBrk="0" hangingPunct="1"/>
            <a:r>
              <a:rPr lang="sr-Latn-CS"/>
              <a:t>Drugi nivo</a:t>
            </a:r>
          </a:p>
          <a:p>
            <a:pPr lvl="2" eaLnBrk="1" latinLnBrk="0" hangingPunct="1"/>
            <a:r>
              <a:rPr lang="sr-Latn-CS"/>
              <a:t>Treći nivo</a:t>
            </a:r>
          </a:p>
          <a:p>
            <a:pPr lvl="3" eaLnBrk="1" latinLnBrk="0" hangingPunct="1"/>
            <a:r>
              <a:rPr lang="sr-Latn-CS"/>
              <a:t>Četvrti nivo</a:t>
            </a:r>
          </a:p>
          <a:p>
            <a:pPr lvl="4" eaLnBrk="1" latinLnBrk="0" hangingPunct="1"/>
            <a:r>
              <a:rPr lang="sr-Latn-CS"/>
              <a:t>Peti nivo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r-Latn-CS"/>
              <a:t>Kliknite i uredite tekst</a:t>
            </a:r>
          </a:p>
          <a:p>
            <a:pPr lvl="1" eaLnBrk="1" latinLnBrk="0" hangingPunct="1"/>
            <a:r>
              <a:rPr lang="sr-Latn-CS"/>
              <a:t>Drugi nivo</a:t>
            </a:r>
          </a:p>
          <a:p>
            <a:pPr lvl="2" eaLnBrk="1" latinLnBrk="0" hangingPunct="1"/>
            <a:r>
              <a:rPr lang="sr-Latn-CS"/>
              <a:t>Treći nivo</a:t>
            </a:r>
          </a:p>
          <a:p>
            <a:pPr lvl="3" eaLnBrk="1" latinLnBrk="0" hangingPunct="1"/>
            <a:r>
              <a:rPr lang="sr-Latn-CS"/>
              <a:t>Četvrti nivo</a:t>
            </a:r>
          </a:p>
          <a:p>
            <a:pPr lvl="4" eaLnBrk="1" latinLnBrk="0" hangingPunct="1"/>
            <a:r>
              <a:rPr lang="sr-Latn-CS"/>
              <a:t>Peti nivo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r-Latn-CS"/>
              <a:t>Kliknite i uredite tekst</a:t>
            </a:r>
          </a:p>
          <a:p>
            <a:pPr lvl="1" eaLnBrk="1" latinLnBrk="0" hangingPunct="1"/>
            <a:r>
              <a:rPr lang="sr-Latn-CS"/>
              <a:t>Drugi nivo</a:t>
            </a:r>
          </a:p>
          <a:p>
            <a:pPr lvl="2" eaLnBrk="1" latinLnBrk="0" hangingPunct="1"/>
            <a:r>
              <a:rPr lang="sr-Latn-CS"/>
              <a:t>Treći nivo</a:t>
            </a:r>
          </a:p>
          <a:p>
            <a:pPr lvl="3" eaLnBrk="1" latinLnBrk="0" hangingPunct="1"/>
            <a:r>
              <a:rPr lang="sr-Latn-CS"/>
              <a:t>Četvrti nivo</a:t>
            </a:r>
          </a:p>
          <a:p>
            <a:pPr lvl="4" eaLnBrk="1" latinLnBrk="0" hangingPunct="1"/>
            <a:r>
              <a:rPr lang="sr-Latn-CS"/>
              <a:t>Peti nivo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r-Latn-CS"/>
              <a:t>Kliknite i uredite tekst</a:t>
            </a:r>
          </a:p>
          <a:p>
            <a:pPr lvl="1" eaLnBrk="1" latinLnBrk="0" hangingPunct="1"/>
            <a:r>
              <a:rPr lang="sr-Latn-CS"/>
              <a:t>Drugi nivo</a:t>
            </a:r>
          </a:p>
          <a:p>
            <a:pPr lvl="2" eaLnBrk="1" latinLnBrk="0" hangingPunct="1"/>
            <a:r>
              <a:rPr lang="sr-Latn-CS"/>
              <a:t>Treći nivo</a:t>
            </a:r>
          </a:p>
          <a:p>
            <a:pPr lvl="3" eaLnBrk="1" latinLnBrk="0" hangingPunct="1"/>
            <a:r>
              <a:rPr lang="sr-Latn-CS"/>
              <a:t>Četvrti nivo</a:t>
            </a:r>
          </a:p>
          <a:p>
            <a:pPr lvl="4" eaLnBrk="1" latinLnBrk="0" hangingPunct="1"/>
            <a:r>
              <a:rPr lang="sr-Latn-CS"/>
              <a:t>Peti nivo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r-Latn-CS"/>
              <a:t>Kliknite i uredite tekst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r-Latn-CS"/>
              <a:t>Kliknite i uredite tekst</a:t>
            </a:r>
          </a:p>
          <a:p>
            <a:pPr lvl="1" eaLnBrk="1" latinLnBrk="0" hangingPunct="1"/>
            <a:r>
              <a:rPr lang="sr-Latn-CS"/>
              <a:t>Drugi nivo</a:t>
            </a:r>
          </a:p>
          <a:p>
            <a:pPr lvl="2" eaLnBrk="1" latinLnBrk="0" hangingPunct="1"/>
            <a:r>
              <a:rPr lang="sr-Latn-CS"/>
              <a:t>Treći nivo</a:t>
            </a:r>
          </a:p>
          <a:p>
            <a:pPr lvl="3" eaLnBrk="1" latinLnBrk="0" hangingPunct="1"/>
            <a:r>
              <a:rPr lang="sr-Latn-CS"/>
              <a:t>Četvrti nivo</a:t>
            </a:r>
          </a:p>
          <a:p>
            <a:pPr lvl="4" eaLnBrk="1" latinLnBrk="0" hangingPunct="1"/>
            <a:r>
              <a:rPr lang="sr-Latn-CS"/>
              <a:t>Peti nivo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r-Latn-CS"/>
              <a:t>Kliknite i uredite tekst</a:t>
            </a:r>
          </a:p>
          <a:p>
            <a:pPr lvl="1" eaLnBrk="1" latinLnBrk="0" hangingPunct="1"/>
            <a:r>
              <a:rPr lang="sr-Latn-CS"/>
              <a:t>Drugi nivo</a:t>
            </a:r>
          </a:p>
          <a:p>
            <a:pPr lvl="2" eaLnBrk="1" latinLnBrk="0" hangingPunct="1"/>
            <a:r>
              <a:rPr lang="sr-Latn-CS"/>
              <a:t>Treći nivo</a:t>
            </a:r>
          </a:p>
          <a:p>
            <a:pPr lvl="3" eaLnBrk="1" latinLnBrk="0" hangingPunct="1"/>
            <a:r>
              <a:rPr lang="sr-Latn-CS"/>
              <a:t>Četvrti nivo</a:t>
            </a:r>
          </a:p>
          <a:p>
            <a:pPr lvl="4" eaLnBrk="1" latinLnBrk="0" hangingPunct="1"/>
            <a:r>
              <a:rPr lang="sr-Latn-CS"/>
              <a:t>Peti nivo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r-Latn-CS"/>
              <a:t>Kliknite i uredite tekst</a:t>
            </a:r>
          </a:p>
          <a:p>
            <a:pPr lvl="1" eaLnBrk="1" latinLnBrk="0" hangingPunct="1"/>
            <a:r>
              <a:rPr lang="sr-Latn-CS"/>
              <a:t>Drugi nivo</a:t>
            </a:r>
          </a:p>
          <a:p>
            <a:pPr lvl="2" eaLnBrk="1" latinLnBrk="0" hangingPunct="1"/>
            <a:r>
              <a:rPr lang="sr-Latn-CS"/>
              <a:t>Treći nivo</a:t>
            </a:r>
          </a:p>
          <a:p>
            <a:pPr lvl="3" eaLnBrk="1" latinLnBrk="0" hangingPunct="1"/>
            <a:r>
              <a:rPr lang="sr-Latn-CS"/>
              <a:t>Četvrti nivo</a:t>
            </a:r>
          </a:p>
          <a:p>
            <a:pPr lvl="4" eaLnBrk="1" latinLnBrk="0" hangingPunct="1"/>
            <a:r>
              <a:rPr lang="sr-Latn-CS"/>
              <a:t>Peti nivo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r-Latn-CS"/>
              <a:t>Kliknite na ikonu i dodajte sliku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r-Latn-CS"/>
              <a:t>Kliknite i uredite naslov mastera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r-Latn-CS"/>
              <a:t>Kliknite i uredite tekst</a:t>
            </a:r>
          </a:p>
          <a:p>
            <a:pPr lvl="1" eaLnBrk="1" latinLnBrk="0" hangingPunct="1"/>
            <a:r>
              <a:rPr kumimoji="0" lang="sr-Latn-CS"/>
              <a:t>Drugi nivo</a:t>
            </a:r>
          </a:p>
          <a:p>
            <a:pPr lvl="2" eaLnBrk="1" latinLnBrk="0" hangingPunct="1"/>
            <a:r>
              <a:rPr kumimoji="0" lang="sr-Latn-CS"/>
              <a:t>Treći nivo</a:t>
            </a:r>
          </a:p>
          <a:p>
            <a:pPr lvl="3" eaLnBrk="1" latinLnBrk="0" hangingPunct="1"/>
            <a:r>
              <a:rPr kumimoji="0" lang="sr-Latn-CS"/>
              <a:t>Četvrti nivo</a:t>
            </a:r>
          </a:p>
          <a:p>
            <a:pPr lvl="4" eaLnBrk="1" latinLnBrk="0" hangingPunct="1"/>
            <a:r>
              <a:rPr kumimoji="0" lang="sr-Latn-CS"/>
              <a:t>Peti nivo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7833F8-C0B5-443D-953D-3596ABE7F387}" type="datetimeFigureOut">
              <a:rPr lang="sr-Latn-BA" smtClean="0"/>
              <a:pPr/>
              <a:t>23.2.2022.</a:t>
            </a:fld>
            <a:endParaRPr lang="sr-Latn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36CB80-1C02-4F3C-9DE3-81AF40FF3A81}" type="slidenum">
              <a:rPr lang="sr-Latn-BA" smtClean="0"/>
              <a:pPr/>
              <a:t>‹#›</a:t>
            </a:fld>
            <a:endParaRPr lang="sr-Latn-B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1400" dirty="0"/>
              <a:t>ГЛАВНА СЛУЖБА ЗА РЕВИЗИЈУ ЈАВНОГ СЕКТОРА </a:t>
            </a:r>
            <a:r>
              <a:rPr lang="az-Cyrl-AZ" sz="1400" dirty="0"/>
              <a:t>РЕПУБЛИКЕ</a:t>
            </a:r>
            <a:r>
              <a:rPr lang="sr-Latn-BA" sz="1400" dirty="0"/>
              <a:t> СРПСКЕ</a:t>
            </a:r>
            <a:br>
              <a:rPr lang="sr-Latn-BA" sz="1400" dirty="0"/>
            </a:br>
            <a:endParaRPr lang="sr-Latn-BA" sz="1400" dirty="0"/>
          </a:p>
        </p:txBody>
      </p:sp>
      <p:sp>
        <p:nvSpPr>
          <p:cNvPr id="2" name="Čuvar mesta za sadržaj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r-Latn-BA" dirty="0"/>
          </a:p>
          <a:p>
            <a:pPr marL="0" indent="0" algn="ctr">
              <a:buNone/>
            </a:pPr>
            <a:endParaRPr lang="sr-Latn-BA" dirty="0"/>
          </a:p>
          <a:p>
            <a:pPr marL="0" indent="0" algn="ctr">
              <a:buNone/>
            </a:pPr>
            <a:r>
              <a:rPr lang="sr-Latn-BA" dirty="0"/>
              <a:t>П</a:t>
            </a:r>
            <a:r>
              <a:rPr lang="en-US" dirty="0" err="1"/>
              <a:t>репорук</a:t>
            </a:r>
            <a:r>
              <a:rPr lang="sr-Latn-BA" dirty="0"/>
              <a:t>е</a:t>
            </a:r>
            <a:r>
              <a:rPr lang="en-US" dirty="0"/>
              <a:t> </a:t>
            </a:r>
            <a:r>
              <a:rPr lang="en-US" dirty="0" err="1"/>
              <a:t>финансијске</a:t>
            </a:r>
            <a:r>
              <a:rPr lang="en-US" dirty="0"/>
              <a:t> </a:t>
            </a:r>
            <a:r>
              <a:rPr lang="en-US" dirty="0" err="1"/>
              <a:t>ревизије</a:t>
            </a:r>
            <a:r>
              <a:rPr lang="en-US" dirty="0"/>
              <a:t> </a:t>
            </a:r>
            <a:r>
              <a:rPr lang="en-US" dirty="0" err="1"/>
              <a:t>јединица</a:t>
            </a:r>
            <a:r>
              <a:rPr lang="sr-Latn-BA" dirty="0" err="1"/>
              <a:t>ма</a:t>
            </a:r>
            <a:r>
              <a:rPr lang="en-US" dirty="0"/>
              <a:t> </a:t>
            </a:r>
            <a:r>
              <a:rPr lang="en-US" dirty="0" err="1"/>
              <a:t>локалне</a:t>
            </a:r>
            <a:r>
              <a:rPr lang="en-US" dirty="0"/>
              <a:t> </a:t>
            </a:r>
            <a:r>
              <a:rPr lang="en-US" dirty="0" err="1"/>
              <a:t>самоуправе</a:t>
            </a:r>
            <a:r>
              <a:rPr lang="sr-Latn-BA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</a:t>
            </a:r>
          </a:p>
          <a:p>
            <a:pPr marL="0" indent="0" algn="ctr">
              <a:buNone/>
            </a:pPr>
            <a:endParaRPr lang="sr-Latn-BA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sr-Latn-BA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sr-Latn-BA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sr-Latn-BA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Љиљана Форца,  </a:t>
            </a:r>
          </a:p>
          <a:p>
            <a:pPr marL="0" indent="0" algn="ctr">
              <a:buNone/>
            </a:pPr>
            <a:r>
              <a:rPr lang="sr-Latn-BA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    рук. Сектора за финансијску ревизију</a:t>
            </a:r>
          </a:p>
          <a:p>
            <a:pPr marL="0" indent="0">
              <a:buNone/>
            </a:pPr>
            <a:endParaRPr lang="sr-Latn-B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sr-Cyrl-BA" dirty="0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репоруке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односе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попис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имовине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обавеза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одредбама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Правилника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начину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роковима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вршења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пописа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усклађивања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књиговодственог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стања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стварним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стањем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имовине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обавеза</a:t>
            </a:r>
            <a:endParaRPr lang="sr-Latn-B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консолидација у складу са чланом 123. Правилника о рачуноводству, рачуноводственим политикама и рачуноводственим процјенама за буџетске кориснике</a:t>
            </a:r>
            <a:endParaRPr lang="sr-Latn-B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признавање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учешће у капиталу по основу оснивачког улога у 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ЈУ/ЈП,</a:t>
            </a:r>
          </a:p>
          <a:p>
            <a:pPr algn="just"/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прије евидентирања пословних догађаја из Извјештаја из јединствене евиденције о пријављеним и </a:t>
            </a:r>
            <a:r>
              <a:rPr lang="sr-Cyrl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уплаћеним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порезима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изврше потпуна усаглашавања са Пореском управом Републике Српске и </a:t>
            </a:r>
            <a:r>
              <a:rPr lang="sr-Cyrl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евидентирањ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обрачунски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приход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и наплаћен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их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потраживања за порезе, доприносе и </a:t>
            </a:r>
            <a:r>
              <a:rPr lang="sr-Cyrl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непореске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приходе у складу са Упутством о примјени МРС ЈС 23 – Приходи од трансакција које нису трансакције размјене (порези и преноси)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sr-Cyrl-B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ванбилансн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евиденциј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а,</a:t>
            </a:r>
          </a:p>
          <a:p>
            <a:pPr algn="just"/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сачињавање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биланса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новчаних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токова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чланом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42.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став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Правилника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финансијском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извјештавању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буџетских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корисника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у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захтјевима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МРС ЈС-2.  </a:t>
            </a:r>
          </a:p>
          <a:p>
            <a:pPr algn="just"/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класификацију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расхода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издатака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прихода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примитака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као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признавање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имовине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обавеза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Правилник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ом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о рачуноводству, рачуноводственим политикама и рачуноводственим процјенама за буџетске кориснике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Правилник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ом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о буџетским класификацијама, садржини рачуна и примјени контног плана за буџетске кориснике</a:t>
            </a:r>
            <a:endParaRPr lang="sr-Latn-B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врши контрола наплате потраживања</a:t>
            </a:r>
            <a:endParaRPr lang="sr-Latn-B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објелодањивање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информација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Напоменама уз финансијске извјештаје у складу са захтјевима МРС ЈС и члан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sr-Cyrl-BA" sz="1400" dirty="0">
                <a:latin typeface="Arial" panose="020B0604020202020204" pitchFamily="34" charset="0"/>
                <a:cs typeface="Arial" panose="020B0604020202020204" pitchFamily="34" charset="0"/>
              </a:rPr>
              <a:t> 46. Правилника о финансијском извјештавању буџетских корисника</a:t>
            </a:r>
            <a:r>
              <a:rPr lang="sr-Latn-BA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endParaRPr lang="sr-Cyrl-B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B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260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611560" y="704088"/>
            <a:ext cx="8075240" cy="492664"/>
          </a:xfrm>
        </p:spPr>
        <p:txBody>
          <a:bodyPr>
            <a:normAutofit fontScale="90000"/>
          </a:bodyPr>
          <a:lstStyle/>
          <a:p>
            <a:endParaRPr lang="sr-Cyrl-BA" dirty="0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271864"/>
          </a:xfrm>
        </p:spPr>
        <p:txBody>
          <a:bodyPr>
            <a:normAutofit fontScale="70000" lnSpcReduction="20000"/>
          </a:bodyPr>
          <a:lstStyle/>
          <a:p>
            <a:pPr lvl="0" algn="just"/>
            <a:endParaRPr lang="sr-Latn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успостављање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интерних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контрола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интерних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контрола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јавном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сектору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Републике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Српске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буџетском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Републике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Српске</a:t>
            </a:r>
            <a:endParaRPr lang="sr-Latn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запошљавање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одређено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вријеме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у складу са чланом 61. Закона о службеницима и намјештеницима у органима јединице локалне самоуправе</a:t>
            </a:r>
            <a:endParaRPr lang="sr-Latn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ангажовање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извршилаца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уговору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дјелу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чланом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205.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став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(1)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раду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правилници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платама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другим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примањима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запослених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одредбама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Посебног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колективног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уговора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запослене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локалне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самоуправе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Републике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Српске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Посебног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колеткивног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уговора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запослене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специфичним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областима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социјалне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заштите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процедуре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јавних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набавк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и у </a:t>
            </a:r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складу са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одредбама</a:t>
            </a:r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 Закона о јавним набавкама</a:t>
            </a:r>
          </a:p>
          <a:p>
            <a:pPr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порез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доприноси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лична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примања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запослених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плаћају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моменту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исплате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како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прописано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порезу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доходак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односно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доприносима</a:t>
            </a:r>
            <a:endParaRPr lang="sr-Cyrl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благајничко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пословање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у складу са Уредбом о условима и начину плаћања готовим новцем</a:t>
            </a:r>
            <a:endParaRPr lang="sr-Latn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издавање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налога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службена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путовања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обрачун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накнада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употребу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аутомобила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личној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својини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службена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путовања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Уредбом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накнадама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службена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путовања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земљи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иностранству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запослене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јавном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сектору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Републике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Српске</a:t>
            </a:r>
            <a:endParaRPr lang="sr-Latn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успостављање помоћних књига у складу са чланом 27. Закона о трезору и чланом 8. Правилника о рачуноводству, рачуноводственим политикама и рачуноводственим процјенама за буџетске кориснике</a:t>
            </a:r>
            <a:endParaRPr lang="sr-Latn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буџет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припрема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доноси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извршава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економском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класификацијом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сходно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буџетском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Републике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Српске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sr-Cyrl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укључ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ивање</a:t>
            </a:r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 у систем трезорског пословања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нижих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буџетских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корисника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у складу са Правилник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ом</a:t>
            </a:r>
            <a:r>
              <a:rPr lang="sr-Cyrl-BA" sz="1800" dirty="0">
                <a:latin typeface="Arial" panose="020B0604020202020204" pitchFamily="34" charset="0"/>
                <a:cs typeface="Arial" panose="020B0604020202020204" pitchFamily="34" charset="0"/>
              </a:rPr>
              <a:t> о критеријумима за стицање статуса буџетског корисника</a:t>
            </a:r>
          </a:p>
          <a:p>
            <a:pPr lvl="0"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сачињава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дугорочни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измирење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обавеза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пренесених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претходног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периода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исти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достави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Фискалном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савјету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фискалној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одговорности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Републици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Српској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sr-Cyrl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дефинисање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критеријума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поступака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расподјелу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средстава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гранта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Програм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развоја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спорта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одредбама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спорту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sr-Cyrl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Стратегија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развоја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локалних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путева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улица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одредбама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јавним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путевима</a:t>
            </a:r>
            <a:r>
              <a:rPr lang="sr-Latn-B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Cyrl-B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sr-Cyrl-BA" dirty="0"/>
          </a:p>
          <a:p>
            <a:endParaRPr lang="sr-Cyrl-BA" dirty="0"/>
          </a:p>
        </p:txBody>
      </p:sp>
    </p:spTree>
    <p:extLst>
      <p:ext uri="{BB962C8B-B14F-4D97-AF65-F5344CB8AC3E}">
        <p14:creationId xmlns:p14="http://schemas.microsoft.com/office/powerpoint/2010/main" val="3461272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BA" dirty="0"/>
              <a:t>А</a:t>
            </a:r>
            <a:r>
              <a:rPr lang="sr-Latn-BA" dirty="0" err="1"/>
              <a:t>фирмисати</a:t>
            </a:r>
            <a:r>
              <a:rPr lang="sr-Latn-BA" dirty="0"/>
              <a:t> СИК (</a:t>
            </a:r>
            <a:r>
              <a:rPr lang="sr-Latn-BA" dirty="0" err="1"/>
              <a:t>попис</a:t>
            </a:r>
            <a:r>
              <a:rPr lang="sr-Latn-BA" dirty="0"/>
              <a:t>, </a:t>
            </a:r>
            <a:r>
              <a:rPr lang="sr-Latn-BA" dirty="0" err="1"/>
              <a:t>доношење</a:t>
            </a:r>
            <a:r>
              <a:rPr lang="sr-Latn-BA" dirty="0"/>
              <a:t> </a:t>
            </a:r>
            <a:r>
              <a:rPr lang="sr-Latn-BA" dirty="0" err="1"/>
              <a:t>интерне</a:t>
            </a:r>
            <a:r>
              <a:rPr lang="sr-Latn-BA" dirty="0"/>
              <a:t> </a:t>
            </a:r>
            <a:r>
              <a:rPr lang="sr-Latn-BA" dirty="0" err="1"/>
              <a:t>регулативе</a:t>
            </a:r>
            <a:r>
              <a:rPr lang="sr-Latn-BA" dirty="0"/>
              <a:t>, </a:t>
            </a:r>
            <a:r>
              <a:rPr lang="sr-Latn-BA" dirty="0" err="1"/>
              <a:t>функционисање</a:t>
            </a:r>
            <a:r>
              <a:rPr lang="sr-Latn-BA" dirty="0"/>
              <a:t> </a:t>
            </a:r>
            <a:r>
              <a:rPr lang="sr-Latn-BA" dirty="0" err="1"/>
              <a:t>контролних</a:t>
            </a:r>
            <a:r>
              <a:rPr lang="sr-Latn-BA" dirty="0"/>
              <a:t> </a:t>
            </a:r>
            <a:r>
              <a:rPr lang="sr-Latn-BA" dirty="0" err="1"/>
              <a:t>активности</a:t>
            </a:r>
            <a:r>
              <a:rPr lang="sr-Latn-BA" dirty="0"/>
              <a:t>, </a:t>
            </a:r>
            <a:r>
              <a:rPr lang="sr-Latn-BA" dirty="0" err="1"/>
              <a:t>надзор</a:t>
            </a:r>
            <a:r>
              <a:rPr lang="sr-Latn-BA" dirty="0"/>
              <a:t>)</a:t>
            </a:r>
          </a:p>
          <a:p>
            <a:pPr algn="just"/>
            <a:r>
              <a:rPr lang="sr-Cyrl-BA" dirty="0"/>
              <a:t>К</a:t>
            </a:r>
            <a:r>
              <a:rPr lang="sr-Latn-BA" dirty="0" err="1"/>
              <a:t>роз</a:t>
            </a:r>
            <a:r>
              <a:rPr lang="sr-Latn-BA" dirty="0"/>
              <a:t> АП </a:t>
            </a:r>
            <a:r>
              <a:rPr lang="sr-Latn-BA" dirty="0" err="1"/>
              <a:t>реализовати</a:t>
            </a:r>
            <a:r>
              <a:rPr lang="sr-Latn-BA" dirty="0"/>
              <a:t> </a:t>
            </a:r>
            <a:r>
              <a:rPr lang="sr-Latn-BA" dirty="0" err="1"/>
              <a:t>препоруке</a:t>
            </a:r>
            <a:endParaRPr lang="sr-Latn-BA" dirty="0"/>
          </a:p>
          <a:p>
            <a:pPr algn="just"/>
            <a:r>
              <a:rPr lang="sr-Cyrl-BA" dirty="0"/>
              <a:t>К</a:t>
            </a:r>
            <a:r>
              <a:rPr lang="sr-Latn-BA" dirty="0" err="1"/>
              <a:t>омуникација</a:t>
            </a:r>
            <a:r>
              <a:rPr lang="sr-Latn-BA" dirty="0"/>
              <a:t> </a:t>
            </a:r>
            <a:r>
              <a:rPr lang="sr-Latn-BA" dirty="0" err="1"/>
              <a:t>са</a:t>
            </a:r>
            <a:r>
              <a:rPr lang="sr-Latn-BA" dirty="0"/>
              <a:t> </a:t>
            </a:r>
            <a:r>
              <a:rPr lang="sr-Latn-BA" dirty="0" err="1"/>
              <a:t>другим</a:t>
            </a:r>
            <a:r>
              <a:rPr lang="sr-Latn-BA" dirty="0"/>
              <a:t> ЈЛС</a:t>
            </a:r>
          </a:p>
          <a:p>
            <a:pPr algn="just"/>
            <a:r>
              <a:rPr lang="sr-Cyrl-BA" dirty="0"/>
              <a:t>Д</a:t>
            </a:r>
            <a:r>
              <a:rPr lang="sr-Latn-BA" dirty="0" err="1"/>
              <a:t>руго</a:t>
            </a:r>
            <a:r>
              <a:rPr lang="sr-Latn-BA" dirty="0"/>
              <a:t>.</a:t>
            </a:r>
            <a:endParaRPr lang="sr-Cyrl-BA" dirty="0"/>
          </a:p>
        </p:txBody>
      </p:sp>
    </p:spTree>
    <p:extLst>
      <p:ext uri="{BB962C8B-B14F-4D97-AF65-F5344CB8AC3E}">
        <p14:creationId xmlns:p14="http://schemas.microsoft.com/office/powerpoint/2010/main" val="174729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539552" y="1772816"/>
            <a:ext cx="8147248" cy="45517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ГСР ЈС РС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складу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одредбама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Закона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јавног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сектора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РС -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чла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17.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став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(5),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дужна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сваке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одреди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адекватан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број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ЈЛС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ће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бити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предмет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дату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годину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BA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предјељујући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фактори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број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ЈЛС:</a:t>
            </a:r>
          </a:p>
          <a:p>
            <a:r>
              <a:rPr lang="sr-Cyrl-BA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апацитети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ГСР ЈС РС</a:t>
            </a:r>
          </a:p>
          <a:p>
            <a:r>
              <a:rPr lang="sr-Cyrl-BA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уџет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ЈЛС</a:t>
            </a:r>
          </a:p>
          <a:p>
            <a:r>
              <a:rPr lang="sr-Cyrl-BA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ислоцираност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друго</a:t>
            </a:r>
            <a:endParaRPr lang="sr-Cyrl-B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11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endParaRPr lang="sr-Latn-BA" sz="2200" dirty="0"/>
          </a:p>
        </p:txBody>
      </p:sp>
      <p:sp>
        <p:nvSpPr>
          <p:cNvPr id="2" name="Čuvar mesta za sadržaj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r-Latn-BA" dirty="0"/>
          </a:p>
          <a:p>
            <a:pPr algn="just"/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подразумијева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финансијских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усклађеност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активности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финансијских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трансакција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информација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исказаних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финансијским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извјештајима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прописима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којима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регулисани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укључује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провођење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поступака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циљу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прибављања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ревизијских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доказа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износима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објелодањивањима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датим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финансијским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извјештајима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Независно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мишљење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примјени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закона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других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прописа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извршењу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буџета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финансијским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извјештајима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коришћењу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ресурса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управљања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државном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својином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институцијама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јавном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сектору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Републике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Српске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400230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sr-Latn-BA" sz="3200" dirty="0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ГСР ЈС </a:t>
            </a:r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процјењује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ли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поуздани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ли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биланси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потпуности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одражавају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резултате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пословања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ли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примјењују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закони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други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прописи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ли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средства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користе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одговарајуће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намјене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Идентификовање</a:t>
            </a:r>
            <a:r>
              <a:rPr lang="sr-Latn-BA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грешака</a:t>
            </a:r>
            <a:r>
              <a:rPr lang="sr-Latn-BA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односе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исказане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позиције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финансијских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узроке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који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довели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грешке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погрешно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призната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није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призната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имовина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обавеза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расход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друго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endParaRPr lang="sr-Cyrl-BA" dirty="0"/>
          </a:p>
          <a:p>
            <a:pPr algn="just"/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r-Cyrl-BA" dirty="0"/>
          </a:p>
          <a:p>
            <a:endParaRPr lang="sr-Latn-BA" sz="2400" dirty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80375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899592" y="704088"/>
            <a:ext cx="7787208" cy="420656"/>
          </a:xfrm>
        </p:spPr>
        <p:txBody>
          <a:bodyPr>
            <a:noAutofit/>
          </a:bodyPr>
          <a:lstStyle/>
          <a:p>
            <a:pPr algn="ctr"/>
            <a:endParaRPr lang="sr-Cyrl-BA" sz="3200" dirty="0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71864"/>
          </a:xfrm>
        </p:spPr>
        <p:txBody>
          <a:bodyPr>
            <a:normAutofit/>
          </a:bodyPr>
          <a:lstStyle/>
          <a:p>
            <a:pPr algn="just"/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Идентификују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грешке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немају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директан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утицај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позиције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финансијског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али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неусклађености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регулативом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значајне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тичу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позиција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финансијског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усклађеност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algn="just"/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процјена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материјалности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грешке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смислу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утицаја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финансијске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појединачне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позиције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цјелини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препоруке</a:t>
            </a:r>
            <a:r>
              <a:rPr lang="sr-Latn-BA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aдeквaтнe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прoвoдивe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зaснoвaнe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нa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рeвизиjским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дoкaзимa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)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смислу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понављања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грешке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корекцију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исте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Cyrl-B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62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971600" y="704088"/>
            <a:ext cx="7715200" cy="492664"/>
          </a:xfrm>
        </p:spPr>
        <p:txBody>
          <a:bodyPr>
            <a:noAutofit/>
          </a:bodyPr>
          <a:lstStyle/>
          <a:p>
            <a:pPr algn="ctr"/>
            <a:endParaRPr lang="sr-Cyrl-BA" sz="3200" dirty="0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05584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Чланом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21.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став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(3)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Закона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о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јавног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сектора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РС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прописано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ЈЛС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обавези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року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дана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пријема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ревизијског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доставе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одговор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којем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износе</a:t>
            </a:r>
            <a:r>
              <a:rPr lang="sr-Latn-BA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радње</a:t>
            </a:r>
            <a:r>
              <a:rPr lang="sr-Latn-BA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које</a:t>
            </a:r>
            <a:r>
              <a:rPr lang="sr-Latn-BA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sr-Latn-BA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предузете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ради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превазилажења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пропуста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неправилности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утврђених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ревизијском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извјештају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Cyrl-BA" dirty="0"/>
          </a:p>
        </p:txBody>
      </p:sp>
    </p:spTree>
    <p:extLst>
      <p:ext uri="{BB962C8B-B14F-4D97-AF65-F5344CB8AC3E}">
        <p14:creationId xmlns:p14="http://schemas.microsoft.com/office/powerpoint/2010/main" val="3426266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endParaRPr lang="sr-Latn-BA" sz="3600" dirty="0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endParaRPr lang="sr-Cyrl-BA" dirty="0"/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годишњем ревизијском циклусу  од 1.9.2020. до 31.8.2021. кроз финансијске ревизије је дато 555. </a:t>
            </a:r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Више од половине препорука је упућено 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ЈЛС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које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 учешћем од непуне 1/3 у броју ревизија. </a:t>
            </a:r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18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 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2020. г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ревидирано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је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20 (19+1) ЛЗ</a:t>
            </a:r>
          </a:p>
          <a:p>
            <a:pPr marL="0" indent="0">
              <a:buNone/>
            </a:pP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r-Cyrl-BA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купно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дато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препорука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238 (125+113)</a:t>
            </a:r>
          </a:p>
          <a:p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рви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ревизијски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циклус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2021.г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ревидирано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14 ЈЛС</a:t>
            </a:r>
          </a:p>
          <a:p>
            <a:pPr marL="0" indent="0">
              <a:buNone/>
            </a:pP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sr-Cyrl-BA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купно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дато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препорука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182 (101+81)</a:t>
            </a:r>
          </a:p>
          <a:p>
            <a:endParaRPr lang="sr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BA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руги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циклус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ревизија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у 2021.г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ревидира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dirty="0" err="1">
                <a:latin typeface="Arial" panose="020B0604020202020204" pitchFamily="34" charset="0"/>
                <a:cs typeface="Arial" panose="020B0604020202020204" pitchFamily="34" charset="0"/>
              </a:rPr>
              <a:t>се</a:t>
            </a:r>
            <a:r>
              <a:rPr lang="sr-Latn-BA" dirty="0">
                <a:latin typeface="Arial" panose="020B0604020202020204" pitchFamily="34" charset="0"/>
                <a:cs typeface="Arial" panose="020B0604020202020204" pitchFamily="34" charset="0"/>
              </a:rPr>
              <a:t> 7 ЈЛС</a:t>
            </a:r>
          </a:p>
          <a:p>
            <a:pPr marL="0" indent="0">
              <a:buNone/>
            </a:pPr>
            <a:endParaRPr lang="sr-Cyrl-BA" dirty="0"/>
          </a:p>
        </p:txBody>
      </p:sp>
    </p:spTree>
    <p:extLst>
      <p:ext uri="{BB962C8B-B14F-4D97-AF65-F5344CB8AC3E}">
        <p14:creationId xmlns:p14="http://schemas.microsoft.com/office/powerpoint/2010/main" val="1822289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BA"/>
          </a:p>
        </p:txBody>
      </p:sp>
      <p:graphicFrame>
        <p:nvGraphicFramePr>
          <p:cNvPr id="4" name="Чувар места за садржај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234700"/>
              </p:ext>
            </p:extLst>
          </p:nvPr>
        </p:nvGraphicFramePr>
        <p:xfrm>
          <a:off x="107504" y="457200"/>
          <a:ext cx="8928992" cy="6284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1016">
                  <a:extLst>
                    <a:ext uri="{9D8B030D-6E8A-4147-A177-3AD203B41FA5}">
                      <a16:colId xmlns:a16="http://schemas.microsoft.com/office/drawing/2014/main" val="566010223"/>
                    </a:ext>
                  </a:extLst>
                </a:gridCol>
                <a:gridCol w="1180827">
                  <a:extLst>
                    <a:ext uri="{9D8B030D-6E8A-4147-A177-3AD203B41FA5}">
                      <a16:colId xmlns:a16="http://schemas.microsoft.com/office/drawing/2014/main" val="313520626"/>
                    </a:ext>
                  </a:extLst>
                </a:gridCol>
                <a:gridCol w="1180827">
                  <a:extLst>
                    <a:ext uri="{9D8B030D-6E8A-4147-A177-3AD203B41FA5}">
                      <a16:colId xmlns:a16="http://schemas.microsoft.com/office/drawing/2014/main" val="2798569523"/>
                    </a:ext>
                  </a:extLst>
                </a:gridCol>
                <a:gridCol w="1166352">
                  <a:extLst>
                    <a:ext uri="{9D8B030D-6E8A-4147-A177-3AD203B41FA5}">
                      <a16:colId xmlns:a16="http://schemas.microsoft.com/office/drawing/2014/main" val="4156812347"/>
                    </a:ext>
                  </a:extLst>
                </a:gridCol>
                <a:gridCol w="1079516">
                  <a:extLst>
                    <a:ext uri="{9D8B030D-6E8A-4147-A177-3AD203B41FA5}">
                      <a16:colId xmlns:a16="http://schemas.microsoft.com/office/drawing/2014/main" val="3670422856"/>
                    </a:ext>
                  </a:extLst>
                </a:gridCol>
                <a:gridCol w="1079516">
                  <a:extLst>
                    <a:ext uri="{9D8B030D-6E8A-4147-A177-3AD203B41FA5}">
                      <a16:colId xmlns:a16="http://schemas.microsoft.com/office/drawing/2014/main" val="3519658640"/>
                    </a:ext>
                  </a:extLst>
                </a:gridCol>
                <a:gridCol w="1042056">
                  <a:extLst>
                    <a:ext uri="{9D8B030D-6E8A-4147-A177-3AD203B41FA5}">
                      <a16:colId xmlns:a16="http://schemas.microsoft.com/office/drawing/2014/main" val="1212145333"/>
                    </a:ext>
                  </a:extLst>
                </a:gridCol>
                <a:gridCol w="1088882">
                  <a:extLst>
                    <a:ext uri="{9D8B030D-6E8A-4147-A177-3AD203B41FA5}">
                      <a16:colId xmlns:a16="http://schemas.microsoft.com/office/drawing/2014/main" val="2912236828"/>
                    </a:ext>
                  </a:extLst>
                </a:gridCol>
              </a:tblGrid>
              <a:tr h="355880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Општина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Претходно</a:t>
                      </a: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мишљење</a:t>
                      </a: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Препоруке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Мишљење</a:t>
                      </a: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2020.г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 h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Број</a:t>
                      </a: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</a:t>
                      </a: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sr-Latn-BA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</a:t>
                      </a: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92200189"/>
                  </a:ext>
                </a:extLst>
              </a:tr>
              <a:tr h="412579"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</a:t>
                      </a:r>
                      <a:endParaRPr lang="sr-Cyrl-BA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rgbClr val="1787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sr-Cyrl-BA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rgbClr val="1787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Број</a:t>
                      </a:r>
                      <a:r>
                        <a:rPr lang="sr-Latn-BA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sr-Latn-BA" sz="10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</a:t>
                      </a:r>
                      <a:r>
                        <a:rPr lang="sr-Latn-BA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sr-Cyrl-BA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rgbClr val="1787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</a:t>
                      </a:r>
                      <a:r>
                        <a:rPr lang="sr-Latn-BA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sr-Cyrl-BA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rgbClr val="1787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</a:t>
                      </a:r>
                      <a:endParaRPr lang="sr-Cyrl-BA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rgbClr val="1787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sr-Cyrl-BA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rgbClr val="1787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r-Cyrl-B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993387"/>
                  </a:ext>
                </a:extLst>
              </a:tr>
              <a:tr h="2160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Шипово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(6)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7/8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(6+4)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774688448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Козарска Дубица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(8)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9+13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(16+11)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201175438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Лакташи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позитивно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(8)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7+3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позитивно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(4+1)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1886469116"/>
                  </a:ext>
                </a:extLst>
              </a:tr>
              <a:tr h="293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Пале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(11)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5+10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(6+3)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762165"/>
                  </a:ext>
                </a:extLst>
              </a:tr>
              <a:tr h="2160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Трново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(2)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2+7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(9+7)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511103"/>
                  </a:ext>
                </a:extLst>
              </a:tr>
              <a:tr h="2160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Угљевик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(7)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7+8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(7+8)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1817767234"/>
                  </a:ext>
                </a:extLst>
              </a:tr>
              <a:tr h="2160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Брод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(5)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9+7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(10+5)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1141203006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Вукосавље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(8)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9+7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позитивно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(7+3)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038747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Крупа на Уни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(13)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10+8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(6+2)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454707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Оштра Лука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негативно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(9)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11+5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(8+8)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3715938176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 Дрвар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(3)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7+4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(6+6)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2650663139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Нови Град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(9)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2+8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(2+7)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628904938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Калиновик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(8)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8+5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(7+8)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3672917790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Берковићи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(5)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6+4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резерва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(7+8)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1254329637"/>
                  </a:ext>
                </a:extLst>
              </a:tr>
              <a:tr h="665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11-Р </a:t>
                      </a:r>
                      <a:endParaRPr lang="sr-Cyrl-BA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3-Н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1-П</a:t>
                      </a:r>
                      <a:endParaRPr lang="sr-Cyrl-BA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8-Р</a:t>
                      </a:r>
                      <a:endParaRPr lang="sr-Cyrl-BA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5-Н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 (102)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r-Cyrl-BA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1-Н</a:t>
                      </a: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2-П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 (101+81)</a:t>
                      </a:r>
                      <a:endParaRPr lang="sr-Cyrl-BA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47" marR="60847" marT="0" marB="0" anchor="ctr"/>
                </a:tc>
                <a:extLst>
                  <a:ext uri="{0D108BD9-81ED-4DB2-BD59-A6C34878D82A}">
                    <a16:rowId xmlns:a16="http://schemas.microsoft.com/office/drawing/2014/main" val="17029205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Ревизије</a:t>
            </a:r>
            <a:r>
              <a:rPr kumimoji="0" lang="sr-Latn-RS" altLang="sr-Latn-R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r-Latn-RS" altLang="sr-Latn-R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проведене</a:t>
            </a:r>
            <a:r>
              <a:rPr kumimoji="0" lang="sr-Latn-RS" altLang="sr-Latn-R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2021. </a:t>
            </a:r>
            <a:r>
              <a:rPr kumimoji="0" lang="sr-Latn-RS" altLang="sr-Latn-R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години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725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4335</TotalTime>
  <Words>1254</Words>
  <Application>Microsoft Office PowerPoint</Application>
  <PresentationFormat>On-screen Show (4:3)</PresentationFormat>
  <Paragraphs>211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Tok</vt:lpstr>
      <vt:lpstr>ГЛАВНА СЛУЖБА ЗА РЕВИЗИЈУ ЈАВНОГ СЕКТОРА РЕПУБЛИКЕ СРПСКЕ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GSRJS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Грантови, субвенције и дознаке у поступку планирања и извршења буџета Републике Српске</dc:title>
  <dc:creator>ssavatic</dc:creator>
  <cp:lastModifiedBy>Goran Rakić</cp:lastModifiedBy>
  <cp:revision>569</cp:revision>
  <cp:lastPrinted>2020-02-27T07:44:03Z</cp:lastPrinted>
  <dcterms:created xsi:type="dcterms:W3CDTF">2014-11-17T13:13:22Z</dcterms:created>
  <dcterms:modified xsi:type="dcterms:W3CDTF">2022-02-23T09:46:40Z</dcterms:modified>
</cp:coreProperties>
</file>