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76" r:id="rId4"/>
    <p:sldId id="258" r:id="rId5"/>
    <p:sldId id="306" r:id="rId6"/>
    <p:sldId id="307" r:id="rId7"/>
    <p:sldId id="308" r:id="rId8"/>
    <p:sldId id="309" r:id="rId9"/>
    <p:sldId id="310" r:id="rId10"/>
    <p:sldId id="302" r:id="rId11"/>
    <p:sldId id="289" r:id="rId12"/>
    <p:sldId id="313" r:id="rId13"/>
    <p:sldId id="293" r:id="rId14"/>
    <p:sldId id="282" r:id="rId15"/>
  </p:sldIdLst>
  <p:sldSz cx="9144000" cy="5143500" type="screen16x9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7205" autoAdjust="0"/>
  </p:normalViewPr>
  <p:slideViewPr>
    <p:cSldViewPr>
      <p:cViewPr varScale="1">
        <p:scale>
          <a:sx n="152" d="100"/>
          <a:sy n="152" d="100"/>
        </p:scale>
        <p:origin x="-46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AE89-3546-4093-B3A5-85362E960CCB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4144-10A1-4793-BD93-F0C5B41C51B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9F69-D06B-4B0D-89AD-5D991CB55891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02FF-46DC-4A69-911D-F2BA7688E97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8F44-821C-47F0-BBF9-4381224B6E4B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9818-CEAB-478E-AEA7-B6F84D753EA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AE89-3546-4093-B3A5-85362E960CCB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4144-10A1-4793-BD93-F0C5B41C51B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9002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C02D-241F-4F32-A0EA-B31CCE238680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6C27-CC08-43F1-BB07-F7C1D24ADF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8392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1AA8-810D-4450-ABF0-3A71B3814422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CB4B-74EC-4785-B709-FB3B9359818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0255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64DD-CAFE-434A-A521-B0D88B8AC4CF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BE34-6A84-4B39-86C0-D3392B84EC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6818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0368-CE14-421B-BCB9-D08903385A68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DF90-C792-4ECA-8CE2-26DFA9FE98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8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E729-5885-452B-A7B8-14F337D31ABB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83A5-232D-4068-A719-7EDE9CC9BB4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93632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E330-4396-4862-815D-B9F75599BE74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52C8-49ED-429A-895B-6DF76532C9D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07308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963C-F07F-4B2E-A641-53793544126D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434D-8FBB-46D1-8FFE-85944D43A53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809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C02D-241F-4F32-A0EA-B31CCE238680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6C27-CC08-43F1-BB07-F7C1D24ADF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F46-F6C6-4B32-B952-3D6FD639E793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11A0-0BB1-4632-8029-930C6BCABB3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642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9F69-D06B-4B0D-89AD-5D991CB55891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02FF-46DC-4A69-911D-F2BA7688E97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4551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8F44-821C-47F0-BBF9-4381224B6E4B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9818-CEAB-478E-AEA7-B6F84D753EA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191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1AA8-810D-4450-ABF0-3A71B3814422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CB4B-74EC-4785-B709-FB3B9359818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64DD-CAFE-434A-A521-B0D88B8AC4CF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BE34-6A84-4B39-86C0-D3392B84EC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0368-CE14-421B-BCB9-D08903385A68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DF90-C792-4ECA-8CE2-26DFA9FE98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E729-5885-452B-A7B8-14F337D31ABB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83A5-232D-4068-A719-7EDE9CC9BB4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E330-4396-4862-815D-B9F75599BE74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52C8-49ED-429A-895B-6DF76532C9D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963C-F07F-4B2E-A641-53793544126D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434D-8FBB-46D1-8FFE-85944D43A53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F46-F6C6-4B32-B952-3D6FD639E793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11A0-0BB1-4632-8029-930C6BCABB3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B0CD6-5CCF-4A14-8EA2-5BC460E74B29}" type="datetimeFigureOut">
              <a:rPr lang="sr-Latn-CS"/>
              <a:pPr>
                <a:defRPr/>
              </a:pPr>
              <a:t>8.7.2024.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529EDD-7F0D-4ACC-86A7-6160833E03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B0CD6-5CCF-4A14-8EA2-5BC460E74B29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8.7.2024.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529EDD-7F0D-4ACC-86A7-6160833E03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02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500063"/>
            <a:ext cx="9144000" cy="928687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DOBRODOŠLI </a:t>
            </a:r>
            <a:endParaRPr lang="en-US" sz="54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8351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Primjer</a:t>
            </a:r>
            <a:r>
              <a:rPr lang="en-US" dirty="0" smtClean="0">
                <a:solidFill>
                  <a:schemeClr val="bg1"/>
                </a:solidFill>
              </a:rPr>
              <a:t> 2.</a:t>
            </a: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Akcije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prikupljanja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pomoći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Podjele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paketa</a:t>
            </a:r>
            <a:r>
              <a:rPr lang="en-US" dirty="0" smtClean="0">
                <a:solidFill>
                  <a:schemeClr val="bg1"/>
                </a:solidFill>
              </a:rPr>
              <a:t> za </a:t>
            </a:r>
            <a:r>
              <a:rPr lang="en-US" dirty="0" err="1" smtClean="0">
                <a:solidFill>
                  <a:schemeClr val="bg1"/>
                </a:solidFill>
              </a:rPr>
              <a:t>socijalno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ugrožene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zenanaT\Documents\OPĆINSKO GRADSKO VIJECE\2020-2024\2024\311589334_136611719119793_60863509625158263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/>
          <a:stretch/>
        </p:blipFill>
        <p:spPr bwMode="auto">
          <a:xfrm>
            <a:off x="347525" y="1635646"/>
            <a:ext cx="3290091" cy="34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zenanaT\Documents\OPĆINSKO GRADSKO VIJECE\2020-2024\2024\328349157_1168337137181193_6791027766087181939_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50" y="1563638"/>
            <a:ext cx="4361123" cy="32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853" r="41378" b="9059"/>
          <a:stretch/>
        </p:blipFill>
        <p:spPr bwMode="auto">
          <a:xfrm>
            <a:off x="107504" y="1275606"/>
            <a:ext cx="2483768" cy="3421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6713" r="42343" b="2848"/>
          <a:stretch/>
        </p:blipFill>
        <p:spPr bwMode="auto">
          <a:xfrm>
            <a:off x="6300192" y="1131590"/>
            <a:ext cx="2351201" cy="32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2903" r="41559" b="3624"/>
          <a:stretch/>
        </p:blipFill>
        <p:spPr bwMode="auto">
          <a:xfrm>
            <a:off x="3131840" y="1023070"/>
            <a:ext cx="2879567" cy="364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83518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Ostale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aktivnosti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Jednokratne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pomoći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Centra</a:t>
            </a:r>
            <a:r>
              <a:rPr lang="en-US" dirty="0" smtClean="0">
                <a:solidFill>
                  <a:schemeClr val="bg1"/>
                </a:solidFill>
              </a:rPr>
              <a:t> za socijalni rad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Sufinansiranje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nabavke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senzora</a:t>
            </a:r>
            <a:r>
              <a:rPr lang="en-US" dirty="0" smtClean="0">
                <a:solidFill>
                  <a:schemeClr val="bg1"/>
                </a:solidFill>
              </a:rPr>
              <a:t> za </a:t>
            </a:r>
            <a:r>
              <a:rPr lang="en-US" dirty="0" err="1" smtClean="0">
                <a:solidFill>
                  <a:schemeClr val="bg1"/>
                </a:solidFill>
              </a:rPr>
              <a:t>bezbolno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mjerenje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šećera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krvi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bs-Latn-BA" dirty="0" smtClean="0">
                <a:solidFill>
                  <a:schemeClr val="bg1"/>
                </a:solidFill>
              </a:rPr>
              <a:t>Prav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bs-Latn-BA" dirty="0" smtClean="0">
                <a:solidFill>
                  <a:schemeClr val="bg1"/>
                </a:solidFill>
              </a:rPr>
              <a:t>na </a:t>
            </a:r>
            <a:r>
              <a:rPr lang="bs-Latn-BA" dirty="0">
                <a:solidFill>
                  <a:schemeClr val="bg1"/>
                </a:solidFill>
              </a:rPr>
              <a:t>obavezno zdravstveno osiguranje lica u statusu socijalne potrebe na području Grada </a:t>
            </a:r>
            <a:r>
              <a:rPr lang="bs-Latn-BA" dirty="0" smtClean="0">
                <a:solidFill>
                  <a:schemeClr val="bg1"/>
                </a:solidFill>
              </a:rPr>
              <a:t>Gračanica</a:t>
            </a:r>
            <a:r>
              <a:rPr lang="en-US" dirty="0" smtClean="0">
                <a:solidFill>
                  <a:schemeClr val="bg1"/>
                </a:solidFill>
              </a:rPr>
              <a:t> za</a:t>
            </a:r>
            <a:r>
              <a:rPr lang="bs-Latn-BA" dirty="0" smtClean="0">
                <a:solidFill>
                  <a:schemeClr val="bg1"/>
                </a:solidFill>
              </a:rPr>
              <a:t> </a:t>
            </a:r>
            <a:r>
              <a:rPr lang="bs-Latn-BA" dirty="0">
                <a:solidFill>
                  <a:schemeClr val="bg1"/>
                </a:solidFill>
              </a:rPr>
              <a:t>osobe koje nisu osigurane ni po kojem drugom </a:t>
            </a:r>
            <a:r>
              <a:rPr lang="bs-Latn-BA" dirty="0" smtClean="0">
                <a:solidFill>
                  <a:schemeClr val="bg1"/>
                </a:solidFill>
              </a:rPr>
              <a:t>osnovu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bs-Latn-BA" dirty="0">
                <a:solidFill>
                  <a:schemeClr val="bg1"/>
                </a:solidFill>
              </a:rPr>
              <a:t>jednokratne pomoći za refundiranje dijela troškova prijevoza onkoloških pacijenata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endParaRPr lang="hr-HR" dirty="0"/>
          </a:p>
          <a:p>
            <a:r>
              <a:rPr lang="hr-HR" dirty="0"/>
              <a:t>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857238"/>
            <a:ext cx="23448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HVALA NA PAŽNJI</a:t>
            </a:r>
            <a:endParaRPr lang="hr-H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000125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Saradnja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za socijalni rad i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jedinica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mjesne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samouprave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(MZ)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iskustva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Gračanice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72"/>
            <a:ext cx="79598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Zakonska</a:t>
            </a:r>
            <a:r>
              <a:rPr lang="en-US" sz="2000" dirty="0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ostala</a:t>
            </a:r>
            <a:r>
              <a:rPr lang="en-US" sz="2000" dirty="0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regulativa</a:t>
            </a:r>
            <a:r>
              <a:rPr lang="en-US" sz="2000" dirty="0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koja</a:t>
            </a:r>
            <a:r>
              <a:rPr lang="en-US" sz="2000" dirty="0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definiše</a:t>
            </a:r>
            <a:r>
              <a:rPr lang="en-US" sz="2000" dirty="0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ankGothic Md BT" pitchFamily="34" charset="0"/>
                <a:ea typeface="+mj-ea"/>
                <a:cs typeface="+mj-cs"/>
              </a:rPr>
              <a:t>saradnju</a:t>
            </a:r>
            <a:endParaRPr lang="hr-HR" sz="2400" dirty="0">
              <a:solidFill>
                <a:schemeClr val="bg1"/>
              </a:solidFill>
              <a:latin typeface="BankGothic Md BT" pitchFamily="34" charset="0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928676"/>
            <a:ext cx="8286750" cy="521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Centar za socijalni rad je višefunkcionalna ustanova socijalne zaštite, organizovana kao centralna institucija, otvorena za saradnju sa nevladinim organizacijama (u daljem tekstu: NVO) i </a:t>
            </a:r>
            <a:r>
              <a:rPr lang="hr-HR" sz="2000" dirty="0" smtClean="0">
                <a:solidFill>
                  <a:srgbClr val="FFC000"/>
                </a:solidFill>
              </a:rPr>
              <a:t>drugim organizacijama</a:t>
            </a:r>
            <a:r>
              <a:rPr lang="hr-HR" sz="2000" dirty="0" smtClean="0">
                <a:solidFill>
                  <a:schemeClr val="bg1"/>
                </a:solidFill>
              </a:rPr>
              <a:t> koja na principima savremenog, stručnog socijalnog rada, uz angažovanje potrebnih profila stručnjaka organizuje, supervizira i provodi ciljeve socijalne zaštite.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Centar za socijalni rad osigurava uslove </a:t>
            </a:r>
            <a:r>
              <a:rPr lang="hr-HR" sz="2000" dirty="0" smtClean="0">
                <a:solidFill>
                  <a:srgbClr val="FFC000"/>
                </a:solidFill>
              </a:rPr>
              <a:t>preveniranja</a:t>
            </a:r>
            <a:r>
              <a:rPr lang="hr-HR" sz="2000" dirty="0" smtClean="0">
                <a:solidFill>
                  <a:schemeClr val="bg1"/>
                </a:solidFill>
              </a:rPr>
              <a:t> nastajanja stanja socijalnih potreba, </a:t>
            </a:r>
            <a:r>
              <a:rPr lang="hr-HR" sz="2000" dirty="0" smtClean="0">
                <a:solidFill>
                  <a:srgbClr val="FFC000"/>
                </a:solidFill>
              </a:rPr>
              <a:t>osposobljava pojedince, porodice i društvene grupe da sami preduzimaju mjere za prevazilaženje nepovoljnog socijalnog stanja za normalan razvoj i napredovanje u životu.</a:t>
            </a:r>
          </a:p>
          <a:p>
            <a:pPr algn="ctr">
              <a:spcAft>
                <a:spcPts val="0"/>
              </a:spcAft>
            </a:pPr>
            <a:endParaRPr lang="en-US" sz="1400" b="1" dirty="0" smtClean="0">
              <a:solidFill>
                <a:srgbClr val="FFFFFF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 err="1" smtClean="0">
                <a:solidFill>
                  <a:srgbClr val="FFFFFF"/>
                </a:solidFill>
                <a:latin typeface="Arial"/>
                <a:ea typeface="Times New Roman"/>
              </a:rPr>
              <a:t>Član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Times New Roman"/>
              </a:rPr>
              <a:t>43. </a:t>
            </a:r>
            <a:r>
              <a:rPr lang="en-US" sz="1400" b="1" dirty="0" err="1">
                <a:solidFill>
                  <a:srgbClr val="FFFFFF"/>
                </a:solidFill>
                <a:latin typeface="Arial"/>
                <a:ea typeface="Times New Roman"/>
              </a:rPr>
              <a:t>Zakona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Times New Roman"/>
              </a:rPr>
              <a:t> o </a:t>
            </a:r>
            <a:r>
              <a:rPr lang="hr-HR" sz="1400" b="1" dirty="0">
                <a:solidFill>
                  <a:srgbClr val="FFFFFF"/>
                </a:solidFill>
                <a:latin typeface="Arial"/>
                <a:ea typeface="Times New Roman"/>
              </a:rPr>
              <a:t>socijalnoj zaštiti, zaštiti civilnih žrtava rata i zaštiti porodice sa djecom</a:t>
            </a:r>
            <a:endParaRPr lang="hr-HR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r-HR" sz="1400" b="1" dirty="0">
                <a:solidFill>
                  <a:srgbClr val="FFFFFF"/>
                </a:solidFill>
                <a:latin typeface="Arial"/>
                <a:ea typeface="Times New Roman"/>
              </a:rPr>
              <a:t>(“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Times New Roman"/>
              </a:rPr>
              <a:t>S</a:t>
            </a:r>
            <a:r>
              <a:rPr lang="hr-HR" sz="1400" b="1" dirty="0">
                <a:solidFill>
                  <a:srgbClr val="FFFFFF"/>
                </a:solidFill>
                <a:latin typeface="Arial"/>
                <a:ea typeface="Times New Roman"/>
              </a:rPr>
              <a:t>l. novine 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Times New Roman"/>
              </a:rPr>
              <a:t>T</a:t>
            </a:r>
            <a:r>
              <a:rPr lang="hr-HR" sz="1400" b="1" dirty="0">
                <a:solidFill>
                  <a:srgbClr val="FFFFFF"/>
                </a:solidFill>
                <a:latin typeface="Arial"/>
                <a:ea typeface="Times New Roman"/>
              </a:rPr>
              <a:t>uzlanskog kantona", br. 18/2023 - prečišćen tekst i 7/2024)</a:t>
            </a:r>
            <a:endParaRPr lang="hr-H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1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323850" indent="-323850" algn="just">
              <a:spcAft>
                <a:spcPts val="600"/>
              </a:spcAft>
              <a:buFont typeface="Arial" pitchFamily="34" charset="0"/>
              <a:buChar char="•"/>
            </a:pPr>
            <a:endParaRPr lang="bs-Latn-BA" sz="2000" dirty="0" smtClean="0">
              <a:solidFill>
                <a:srgbClr val="FFC000"/>
              </a:solidFill>
            </a:endParaRPr>
          </a:p>
          <a:p>
            <a:pPr marL="323850" indent="-323850" algn="just">
              <a:spcAft>
                <a:spcPts val="600"/>
              </a:spcAft>
              <a:buFontTx/>
              <a:buChar char="-"/>
            </a:pPr>
            <a:endParaRPr lang="bs-Latn-BA" sz="2000" dirty="0" smtClean="0">
              <a:solidFill>
                <a:schemeClr val="bg1"/>
              </a:solidFill>
            </a:endParaRPr>
          </a:p>
          <a:p>
            <a:pPr marL="323850" indent="-323850">
              <a:spcAft>
                <a:spcPts val="600"/>
              </a:spcAft>
            </a:pPr>
            <a:endParaRPr lang="bs-Latn-BA" sz="20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1470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850" indent="-323850" algn="just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Grad Gračanica </a:t>
            </a:r>
            <a:r>
              <a:rPr lang="en-US" dirty="0" err="1">
                <a:solidFill>
                  <a:schemeClr val="bg1"/>
                </a:solidFill>
              </a:rPr>
              <a:t>osnivač</a:t>
            </a:r>
            <a:r>
              <a:rPr lang="en-US" dirty="0">
                <a:solidFill>
                  <a:schemeClr val="bg1"/>
                </a:solidFill>
              </a:rPr>
              <a:t> je JU Centar za socijalni </a:t>
            </a:r>
            <a:r>
              <a:rPr lang="en-US" dirty="0" smtClean="0">
                <a:solidFill>
                  <a:schemeClr val="bg1"/>
                </a:solidFill>
              </a:rPr>
              <a:t>rad Gračanica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mjesnih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zajednica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Dokumenti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regulišu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saradnju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bs-Latn-BA" dirty="0">
              <a:solidFill>
                <a:schemeClr val="bg1"/>
              </a:solidFill>
            </a:endParaRPr>
          </a:p>
          <a:p>
            <a:pPr marL="323850" indent="-3238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srgbClr val="FFC000"/>
                </a:solidFill>
              </a:rPr>
              <a:t>Statut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Grada</a:t>
            </a:r>
            <a:r>
              <a:rPr lang="en-US" dirty="0">
                <a:solidFill>
                  <a:srgbClr val="FFC000"/>
                </a:solidFill>
              </a:rPr>
              <a:t> Gračanica</a:t>
            </a:r>
            <a:endParaRPr lang="bs-Latn-BA" dirty="0">
              <a:solidFill>
                <a:srgbClr val="FFC000"/>
              </a:solidFill>
            </a:endParaRPr>
          </a:p>
          <a:p>
            <a:pPr marL="323850" indent="-3238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srgbClr val="FFC000"/>
                </a:solidFill>
              </a:rPr>
              <a:t>Odluka</a:t>
            </a:r>
            <a:r>
              <a:rPr lang="en-US" dirty="0">
                <a:solidFill>
                  <a:srgbClr val="FFC000"/>
                </a:solidFill>
              </a:rPr>
              <a:t> o </a:t>
            </a:r>
            <a:r>
              <a:rPr lang="en-US" dirty="0" err="1">
                <a:solidFill>
                  <a:srgbClr val="FFC000"/>
                </a:solidFill>
              </a:rPr>
              <a:t>osnivanju</a:t>
            </a:r>
            <a:r>
              <a:rPr lang="en-US" dirty="0">
                <a:solidFill>
                  <a:srgbClr val="FFC000"/>
                </a:solidFill>
              </a:rPr>
              <a:t> JU Centar za socijalni rad </a:t>
            </a:r>
          </a:p>
          <a:p>
            <a:pPr marL="323850" indent="-3238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srgbClr val="FFC000"/>
                </a:solidFill>
              </a:rPr>
              <a:t>Vizija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razvoja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mjesnih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zajednica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Grada</a:t>
            </a:r>
            <a:r>
              <a:rPr lang="en-US" dirty="0">
                <a:solidFill>
                  <a:srgbClr val="FFC000"/>
                </a:solidFill>
              </a:rPr>
              <a:t> Gračanica</a:t>
            </a:r>
            <a:endParaRPr lang="bs-Latn-BA" dirty="0">
              <a:solidFill>
                <a:srgbClr val="FFC000"/>
              </a:solidFill>
            </a:endParaRPr>
          </a:p>
          <a:p>
            <a:pPr marL="323850" indent="-3238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srgbClr val="FFC000"/>
                </a:solidFill>
              </a:rPr>
              <a:t>Strategija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razvoja</a:t>
            </a:r>
            <a:r>
              <a:rPr lang="en-US" dirty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  <a:p>
            <a:pPr marL="323850" indent="-3238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Lokalni </a:t>
            </a:r>
            <a:r>
              <a:rPr lang="en-US" dirty="0" err="1" smtClean="0">
                <a:solidFill>
                  <a:srgbClr val="FFC000"/>
                </a:solidFill>
              </a:rPr>
              <a:t>akcioni</a:t>
            </a:r>
            <a:r>
              <a:rPr lang="en-US" dirty="0" smtClean="0">
                <a:solidFill>
                  <a:srgbClr val="FFC000"/>
                </a:solidFill>
              </a:rPr>
              <a:t> plan </a:t>
            </a:r>
            <a:r>
              <a:rPr lang="en-US" dirty="0" err="1" smtClean="0">
                <a:solidFill>
                  <a:srgbClr val="FFC000"/>
                </a:solidFill>
              </a:rPr>
              <a:t>smanjenja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energetskog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siromaštva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2861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Statut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Grada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bs-Latn-BA" dirty="0" smtClean="0">
                <a:solidFill>
                  <a:schemeClr val="bg1"/>
                </a:solidFill>
              </a:rPr>
              <a:t>Mjesna </a:t>
            </a:r>
            <a:r>
              <a:rPr lang="bs-Latn-BA" dirty="0">
                <a:solidFill>
                  <a:schemeClr val="bg1"/>
                </a:solidFill>
              </a:rPr>
              <a:t>zajednica nadležna je za obavljanje poslova značajnih za život i rad građana na području mjesne zajednice, te građani putem organa mjesne zajednice odlučuju o tim poslovima, a naročito:</a:t>
            </a:r>
            <a:endParaRPr lang="hr-HR" dirty="0">
              <a:solidFill>
                <a:schemeClr val="bg1"/>
              </a:solidFill>
            </a:endParaRPr>
          </a:p>
          <a:p>
            <a:pPr lvl="0" algn="just"/>
            <a:r>
              <a:rPr lang="bs-Latn-BA" b="1" dirty="0" smtClean="0">
                <a:solidFill>
                  <a:srgbClr val="FFC000"/>
                </a:solidFill>
              </a:rPr>
              <a:t>brinu </a:t>
            </a:r>
            <a:r>
              <a:rPr lang="bs-Latn-BA" b="1" dirty="0">
                <a:solidFill>
                  <a:srgbClr val="FFC000"/>
                </a:solidFill>
              </a:rPr>
              <a:t>o zaštiti osoba kojima je potrebna pomoć i u tu svrhu pokreću saradnju sa stručnim organima u oblasti socijalne zaštite</a:t>
            </a:r>
            <a:r>
              <a:rPr lang="bs-Latn-BA" b="1" dirty="0" smtClean="0">
                <a:solidFill>
                  <a:srgbClr val="FFC000"/>
                </a:solidFill>
              </a:rPr>
              <a:t>;</a:t>
            </a:r>
            <a:endParaRPr lang="hr-H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67301"/>
            <a:ext cx="8496944" cy="457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Vizija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razvoja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MZ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Gradsko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vijeće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29.12.2022.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godine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bs-Latn-BA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Vizija razvoja mjesnih zajednica kroz model </a:t>
            </a:r>
            <a:r>
              <a:rPr lang="bs-Latn-BA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Mjesna </a:t>
            </a:r>
            <a:r>
              <a:rPr lang="bs-Latn-BA" b="1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zajednica kao mjesto za pružanje usluga stanovništvu</a:t>
            </a:r>
            <a:r>
              <a:rPr lang="bs-Latn-BA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sprovodiće se kroz </a:t>
            </a:r>
            <a:r>
              <a:rPr lang="bs-Latn-BA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sljedeće </a:t>
            </a:r>
            <a:r>
              <a:rPr lang="bs-Latn-BA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identifikovane funkcionalne oblasti;</a:t>
            </a:r>
            <a:endParaRPr lang="hr-HR" sz="11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bs-Latn-BA" b="1" dirty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Utvrđivanje mehanizama efikasne komunikacije između nadležnih službi gradske uprave, javnih preduzeća i ustanova i mjesnih zajednica u pogledu pružanja pravovremenih informacija o mogućnostima postupanja u rješavanju zahtjeva građana, posebno u domenu komunalnih usluga, podrške Centra za socijani rad i drugih usluga</a:t>
            </a:r>
            <a:r>
              <a:rPr lang="bs-Latn-BA" b="1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en-US" b="1" dirty="0" smtClean="0">
              <a:solidFill>
                <a:srgbClr val="FFC000"/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I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kroz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ostale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modele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Vizije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razvoja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MZ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utvrđen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je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niz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mehanizama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učešća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građana</a:t>
            </a:r>
            <a:r>
              <a:rPr lang="en-US" sz="11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sr-Latn-BA" sz="1100" dirty="0">
                <a:solidFill>
                  <a:schemeClr val="bg1"/>
                </a:solidFill>
              </a:rPr>
              <a:t>Mjesna zajednica kao prostor za zagovaranje i pristup </a:t>
            </a:r>
            <a:r>
              <a:rPr lang="sr-Latn-BA" sz="1100" dirty="0" smtClean="0">
                <a:solidFill>
                  <a:schemeClr val="bg1"/>
                </a:solidFill>
              </a:rPr>
              <a:t>upravi</a:t>
            </a:r>
            <a:endParaRPr lang="en-US" sz="11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sr-Latn-BA" sz="1100" dirty="0">
                <a:solidFill>
                  <a:schemeClr val="bg1"/>
                </a:solidFill>
                <a:latin typeface="Times New Roman"/>
                <a:ea typeface="Times New Roman"/>
              </a:rPr>
              <a:t>Mjesna zajednica kao prostor za učešće </a:t>
            </a:r>
            <a:r>
              <a:rPr lang="sr-Latn-BA" sz="1100" dirty="0" smtClean="0">
                <a:solidFill>
                  <a:schemeClr val="bg1"/>
                </a:solidFill>
                <a:latin typeface="Times New Roman"/>
                <a:ea typeface="Times New Roman"/>
              </a:rPr>
              <a:t>građana</a:t>
            </a:r>
            <a:endParaRPr lang="en-US" sz="11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sr-Latn-BA" sz="1100" dirty="0">
                <a:solidFill>
                  <a:schemeClr val="bg1"/>
                </a:solidFill>
                <a:latin typeface="Times New Roman"/>
                <a:ea typeface="Times New Roman"/>
              </a:rPr>
              <a:t>Mjesna zajednica kao društveni centar</a:t>
            </a:r>
            <a:endParaRPr lang="hr-HR" sz="11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zenanaT\Documents\OPĆINSKO GRADSKO VIJECE\2020-2024\2024\Vizija razvoja MZ_Grad Gracanica_page-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6105" r="9587" b="7906"/>
          <a:stretch/>
        </p:blipFill>
        <p:spPr bwMode="auto">
          <a:xfrm>
            <a:off x="5926960" y="1831"/>
            <a:ext cx="3217040" cy="5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zenanaT\Documents\OPĆINSKO GRADSKO VIJECE\2020-2024\2024\Vizija razvoja MZ_Grad Gracanica_page-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8641" r="9491" b="13992"/>
          <a:stretch/>
        </p:blipFill>
        <p:spPr bwMode="auto">
          <a:xfrm>
            <a:off x="-24319" y="-27202"/>
            <a:ext cx="2868127" cy="517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zenanaT\Documents\OPĆINSKO GRADSKO VIJECE\2020-2024\2024\Vizija razvoja MZ_Grad Gracanica_page-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8061" r="7884" b="8801"/>
          <a:stretch/>
        </p:blipFill>
        <p:spPr bwMode="auto">
          <a:xfrm>
            <a:off x="2834430" y="0"/>
            <a:ext cx="3105722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11510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Primjeri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prakse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Gračanica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Izvod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Izvještaja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radu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Centra</a:t>
            </a:r>
            <a:r>
              <a:rPr lang="en-US" dirty="0" smtClean="0">
                <a:solidFill>
                  <a:schemeClr val="bg1"/>
                </a:solidFill>
              </a:rPr>
              <a:t> za socijalni rad za 2023. g.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rgbClr val="FFC000"/>
                </a:solidFill>
                <a:latin typeface="Times New Roman"/>
              </a:rPr>
              <a:t>Mjesne zajednice su imale veliku ulogu za lica i porodice kojima je bio potreban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odre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đ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eni 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vid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pomo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ć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i 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i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usluga 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socijalnog rada (stara lica, invalidna, stradali u elementarnim nepogodama, povratnici,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raseljena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lica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, Romi i dr.). Mjesne zajednice signalizirale su Centru one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slu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č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ajeve 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č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ije 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rješavanje je prelazilo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okvire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njihove 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nadležnosti. </a:t>
            </a:r>
          </a:p>
          <a:p>
            <a:r>
              <a:rPr lang="pl-PL" b="1" dirty="0">
                <a:solidFill>
                  <a:srgbClr val="FFC000"/>
                </a:solidFill>
                <a:latin typeface="Times New Roman"/>
              </a:rPr>
              <a:t>Mjesne zajednice su pomagale u prikupljanju podataka i provjeravanju stanja u porodicama koje su 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se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obra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ć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ale 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za pomoæ ili za rješavanje svojih problema kao i davanju konkretnih prijedloga, inicijitive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i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sugestija </a:t>
            </a:r>
            <a:r>
              <a:rPr lang="pl-PL" b="1" dirty="0">
                <a:solidFill>
                  <a:srgbClr val="FFC000"/>
                </a:solidFill>
                <a:latin typeface="Times New Roman"/>
              </a:rPr>
              <a:t>kako po 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pojedina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č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nim </a:t>
            </a:r>
            <a:r>
              <a:rPr lang="pl-PL" b="1" dirty="0">
                <a:solidFill>
                  <a:srgbClr val="FFC000"/>
                </a:solidFill>
                <a:latin typeface="Times New Roman"/>
              </a:rPr>
              <a:t>sluèajevima tako i u 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odre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đ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enim </a:t>
            </a:r>
            <a:r>
              <a:rPr lang="pl-PL" b="1" dirty="0">
                <a:solidFill>
                  <a:srgbClr val="FFC000"/>
                </a:solidFill>
                <a:latin typeface="Times New Roman"/>
              </a:rPr>
              <a:t>socijalnim problemima na terenu. </a:t>
            </a:r>
          </a:p>
          <a:p>
            <a:r>
              <a:rPr lang="pl-PL" b="1" dirty="0">
                <a:solidFill>
                  <a:srgbClr val="FFC000"/>
                </a:solidFill>
                <a:latin typeface="Times New Roman"/>
              </a:rPr>
              <a:t>U saradnji sa Centrom za socijalni rad 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Gra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č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anica </a:t>
            </a:r>
            <a:r>
              <a:rPr lang="pl-PL" b="1" dirty="0">
                <a:solidFill>
                  <a:srgbClr val="FFC000"/>
                </a:solidFill>
                <a:latin typeface="Times New Roman"/>
              </a:rPr>
              <a:t>mjesne zajednice su bile nosioci aktivnosti </a:t>
            </a:r>
            <a:r>
              <a:rPr lang="pl-PL" b="1" dirty="0" smtClean="0">
                <a:solidFill>
                  <a:srgbClr val="FFC000"/>
                </a:solidFill>
                <a:latin typeface="Times New Roman"/>
              </a:rPr>
              <a:t>oko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zbrinjavanja 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socijalno ugroženih lica. Centar za socijalni rad ostvario je dobru saradnju sa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mjesnim</a:t>
            </a:r>
            <a:r>
              <a:rPr lang="en-US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hr-HR" b="1" dirty="0" smtClean="0">
                <a:solidFill>
                  <a:srgbClr val="FFC000"/>
                </a:solidFill>
                <a:latin typeface="Times New Roman"/>
              </a:rPr>
              <a:t>zajednicama</a:t>
            </a:r>
            <a:r>
              <a:rPr lang="hr-HR" b="1" dirty="0">
                <a:solidFill>
                  <a:srgbClr val="FFC000"/>
                </a:solidFill>
                <a:latin typeface="Times New Roman"/>
              </a:rPr>
              <a:t>. </a:t>
            </a:r>
          </a:p>
          <a:p>
            <a:r>
              <a:rPr lang="hr-HR" dirty="0" smtClean="0">
                <a:solidFill>
                  <a:schemeClr val="bg1"/>
                </a:solidFill>
                <a:latin typeface="Times New Roman"/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7304"/>
            <a:ext cx="9144000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</a:t>
            </a:r>
            <a:r>
              <a:rPr lang="vi-VN" sz="1000" dirty="0" smtClean="0">
                <a:solidFill>
                  <a:schemeClr val="bg1"/>
                </a:solidFill>
              </a:rPr>
              <a:t>zgradnja </a:t>
            </a:r>
            <a:r>
              <a:rPr lang="vi-VN" sz="1000" dirty="0">
                <a:solidFill>
                  <a:schemeClr val="bg1"/>
                </a:solidFill>
              </a:rPr>
              <a:t>tri nove stambene jedinice za socijalne kategorije stanovništva na osnovu projekta kojeg zajednički implementiraju Grad Gračanica i Fondacija „Kuća dobrih tonova</a:t>
            </a:r>
            <a:r>
              <a:rPr lang="vi-VN" sz="1000" dirty="0" smtClean="0">
                <a:solidFill>
                  <a:schemeClr val="bg1"/>
                </a:solidFill>
              </a:rPr>
              <a:t>“.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vi-VN" sz="1000" dirty="0" smtClean="0">
                <a:solidFill>
                  <a:schemeClr val="bg1"/>
                </a:solidFill>
              </a:rPr>
              <a:t>Riječ </a:t>
            </a:r>
            <a:r>
              <a:rPr lang="vi-VN" sz="1000" dirty="0">
                <a:solidFill>
                  <a:schemeClr val="bg1"/>
                </a:solidFill>
              </a:rPr>
              <a:t>je o tri montažne kuće za porodice koje nemaju u svom vlasništvu stambene jedinice adekvatne za život. U pitanju su samohrana majka Hadžić Mersida iz Sokola, Omerović Sabina iz Lukavice te porodica Tukić Bećira koja broji sedam članova u naselju Straževac u Gračanici.</a:t>
            </a:r>
          </a:p>
          <a:p>
            <a:r>
              <a:rPr lang="vi-VN" sz="1000" dirty="0">
                <a:solidFill>
                  <a:schemeClr val="bg1"/>
                </a:solidFill>
              </a:rPr>
              <a:t>Kao i prošle godine, obaveza Gradske uprave je da u saradnji sa mjesnom zajednicom obezbijedi projektnu dokumentaciju, infrastrukturu i temeljnu ploču, a Fondacija je obezbijedila materijal za </a:t>
            </a:r>
            <a:r>
              <a:rPr lang="vi-VN" sz="1000" dirty="0" smtClean="0">
                <a:solidFill>
                  <a:schemeClr val="bg1"/>
                </a:solidFill>
              </a:rPr>
              <a:t>projekte.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vi-VN" sz="1000" dirty="0" smtClean="0">
                <a:solidFill>
                  <a:schemeClr val="bg1"/>
                </a:solidFill>
              </a:rPr>
              <a:t>Prvih </a:t>
            </a:r>
            <a:r>
              <a:rPr lang="vi-VN" sz="1000" dirty="0">
                <a:solidFill>
                  <a:schemeClr val="bg1"/>
                </a:solidFill>
              </a:rPr>
              <a:t>dana izvođači radova su volonteri firme Hilti koja je ujedno i partner na ovom projektu, a stambene objekte će dovršiti radnici Fondacije „Kuća dobrih tonova</a:t>
            </a:r>
            <a:r>
              <a:rPr lang="vi-VN" sz="1000" dirty="0" smtClean="0">
                <a:solidFill>
                  <a:schemeClr val="bg1"/>
                </a:solidFill>
              </a:rPr>
              <a:t>“.</a:t>
            </a:r>
            <a:endParaRPr lang="bs-Latn-BA" sz="1000" dirty="0" smtClean="0">
              <a:solidFill>
                <a:schemeClr val="bg1"/>
              </a:solidFill>
            </a:endParaRPr>
          </a:p>
          <a:p>
            <a:endParaRPr lang="bs-Latn-BA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57148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Primjer</a:t>
            </a:r>
            <a:r>
              <a:rPr lang="en-US" dirty="0" smtClean="0">
                <a:solidFill>
                  <a:prstClr val="white"/>
                </a:solidFill>
              </a:rPr>
              <a:t> 1.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Izgradnja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kuća</a:t>
            </a:r>
            <a:r>
              <a:rPr lang="en-US" dirty="0" smtClean="0">
                <a:solidFill>
                  <a:srgbClr val="FFC000"/>
                </a:solidFill>
              </a:rPr>
              <a:t> za </a:t>
            </a:r>
            <a:r>
              <a:rPr lang="en-US" dirty="0" err="1" smtClean="0">
                <a:solidFill>
                  <a:srgbClr val="FFC000"/>
                </a:solidFill>
              </a:rPr>
              <a:t>socijalno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ugrožene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DzenanaT\Documents\OPĆINSKO GRADSKO VIJECE\2020-2024\2024\373404484_238004128764127_8242903038934856489_n-e1694171066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1710"/>
            <a:ext cx="352273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JE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JE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734</Words>
  <Application>Microsoft Office PowerPoint</Application>
  <PresentationFormat>On-screen Show (16:9)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VIJECE</vt:lpstr>
      <vt:lpstr>1_VIJECE</vt:lpstr>
      <vt:lpstr>DOBRODOŠLI </vt:lpstr>
      <vt:lpstr>Saradnja Centra za socijalni rad i jedinica mjesne samouprave (MZ) iskustva Gračanice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Dzenana Tukulj</cp:lastModifiedBy>
  <cp:revision>143</cp:revision>
  <dcterms:created xsi:type="dcterms:W3CDTF">2016-05-27T13:39:09Z</dcterms:created>
  <dcterms:modified xsi:type="dcterms:W3CDTF">2024-07-08T13:10:58Z</dcterms:modified>
</cp:coreProperties>
</file>