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3" r:id="rId2"/>
    <p:sldId id="315" r:id="rId3"/>
    <p:sldId id="358" r:id="rId4"/>
    <p:sldId id="330" r:id="rId5"/>
    <p:sldId id="353" r:id="rId6"/>
    <p:sldId id="355" r:id="rId7"/>
    <p:sldId id="361" r:id="rId8"/>
    <p:sldId id="354" r:id="rId9"/>
    <p:sldId id="360" r:id="rId10"/>
    <p:sldId id="357" r:id="rId11"/>
    <p:sldId id="356" r:id="rId12"/>
    <p:sldId id="343" r:id="rId13"/>
    <p:sldId id="339" r:id="rId14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5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44"/>
    </p:cViewPr>
  </p:sorterViewPr>
  <p:notesViewPr>
    <p:cSldViewPr snapToGrid="0">
      <p:cViewPr varScale="1">
        <p:scale>
          <a:sx n="66" d="100"/>
          <a:sy n="66" d="100"/>
        </p:scale>
        <p:origin x="-2448" y="-96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C88CB-1A19-4CDB-8501-90E794567D2C}" type="datetimeFigureOut">
              <a:rPr lang="sr-Cyrl-BA" smtClean="0"/>
              <a:t>16.2.2022.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0730-8876-40BE-8A53-9418060D503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90485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073DC8-641B-449A-9059-3C6C7D2A618C}" type="datetimeFigureOut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087062-8927-44BA-B569-5ED1F8F0B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2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7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19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23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87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10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2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7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21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9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dirty="0" smtClean="0"/>
              <a:t>Р</a:t>
            </a:r>
            <a:r>
              <a:rPr lang="ru-RU" dirty="0" smtClean="0"/>
              <a:t>УГИПП је успоставио комуникациону инфраструктуру </a:t>
            </a:r>
            <a:endParaRPr lang="sr-Cyrl-B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87062-8927-44BA-B569-5ED1F8F0B6A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6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C4EB-6EB7-47BC-926D-99045CB7FEE5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777A2-A90A-4E45-9230-934343774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F39C5-139E-465F-A7EB-480C8910C0E3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C257F-0BBE-4A03-AE0E-488DFCE06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9EF9-0E35-4C63-9E9C-DF161A665194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24527-3170-4873-80A4-A03EDDC67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2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A7BD-72C3-4378-96F8-E336FFD5A25C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FC29E-D3F2-40A1-AFB1-72540E138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7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2B26-DDAA-4AA2-B6D4-5DFA2E930244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896A9-3FFD-4FE5-836D-A44F44824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8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DF0D-399E-4A86-92A6-FF30D60C70FD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CE0A2-19A1-4D18-A4B5-A055ADCB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5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3415-BD6F-4C26-B317-5EE82181FC99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726E-C521-48D2-8EF6-74527FC3B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8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3EAE-4BAB-44A7-A51E-7B056A7252AF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B836B-AFEA-4E92-9E11-7ADC3975F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0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7C03-CE62-492E-8CFD-3428BC51D7E8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7916-9FF9-4937-B8AE-611D32745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32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A8E1-853A-4160-A1F1-6DC287AB1C4A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4DC36-BC1C-415A-9164-ED1A8E816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9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5E64-E975-4147-8C79-178984150C44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6811D-BDFC-42A9-BF56-D14AF4B29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F70972-CF58-4DD0-95F1-8B1017803F86}" type="datetime1">
              <a:rPr lang="en-US"/>
              <a:pPr>
                <a:defRPr/>
              </a:pPr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BB612B-F328-4910-9176-B1B45CC7BA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963"/>
            <a:ext cx="121951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" y="141288"/>
            <a:ext cx="121856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74749" y="2901140"/>
            <a:ext cx="9826625" cy="20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sr-Cyrl-BA" sz="4400" b="1" dirty="0" smtClean="0">
                <a:solidFill>
                  <a:schemeClr val="accent1">
                    <a:lumMod val="75000"/>
                  </a:schemeClr>
                </a:solidFill>
              </a:rPr>
              <a:t>ПРОЈЕКАТ МАСОВНЕ ПРОЦЈЕНЕ ВРИЈЕДНОСТИ НЕПОКРЕТНОСТИ У РЕПУБЛИЦИ СРПСКОЈ</a:t>
            </a:r>
            <a:endParaRPr lang="sr-Latn-BA" sz="4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1650" y="55502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BA" altLang="en-US" b="1" dirty="0" smtClean="0">
                <a:solidFill>
                  <a:schemeClr val="accent1">
                    <a:lumMod val="75000"/>
                  </a:schemeClr>
                </a:solidFill>
              </a:rPr>
              <a:t>16.02.2022. год.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177" y="6348413"/>
            <a:ext cx="12182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Заинтересоване стране – корисници система масовне процјене вриједности непокретности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50" y="1214744"/>
            <a:ext cx="11532134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00" dirty="0" smtClean="0"/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1800" dirty="0" smtClean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1800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7657791" y="2186843"/>
            <a:ext cx="2066925" cy="1629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РЕГИСТАР </a:t>
            </a:r>
            <a:r>
              <a:rPr lang="bs-Cyrl-BA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ПРОЦИЈЕЊЕНИХ </a:t>
            </a:r>
            <a:r>
              <a:rPr lang="bs-Cyrl-BA" sz="1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ВРИЈЕДНОСТИ</a:t>
            </a:r>
            <a:endParaRPr lang="sr-Latn-BA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9725351" y="2106833"/>
            <a:ext cx="1526540" cy="10096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ПОРЕСКА УПРАВА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9725351" y="3259993"/>
            <a:ext cx="1359535" cy="9061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ОПШТИНА (ГРАД)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8508691" y="3795298"/>
            <a:ext cx="1478280" cy="11836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Централна банка, Комерцијалне банке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6765616" y="3961033"/>
            <a:ext cx="1569720" cy="10972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Инвеститори, агенције за некретнине, процјенитељи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Latn-R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5947101" y="2865658"/>
            <a:ext cx="1706880" cy="11042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Државни органи: министарства, судови, тужилаштво</a:t>
            </a:r>
            <a:endParaRPr lang="sr-Latn-B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5717866" y="4166773"/>
            <a:ext cx="1001395" cy="6280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Медији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7858451" y="4938933"/>
            <a:ext cx="1631950" cy="69151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Становништво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9994591" y="4258213"/>
            <a:ext cx="1350645" cy="10229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Кредити, субвенције, стипендије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6527491" y="5204998"/>
            <a:ext cx="1219835" cy="82804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за статистику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r-Latn-BA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Subtitle 6"/>
          <p:cNvSpPr>
            <a:spLocks noGrp="1"/>
          </p:cNvSpPr>
          <p:nvPr/>
        </p:nvSpPr>
        <p:spPr bwMode="auto">
          <a:xfrm>
            <a:off x="184150" y="2016807"/>
            <a:ext cx="5360361" cy="44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Министарство финансија Републике Српске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Пореска управа Републике Српске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Градови и општине Републике Српске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Завод за статистику Републике Српске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Централна банка БиХ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Универзитети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Комерцијалне банке (кредити, хипотеке, ЕУ директиве)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Судови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Агенције за непокретности, борбу против корупције, осигурање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Инвеститори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Купци, продавци, процјенитељи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Нотари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sr-Cyrl-BA" sz="1600" dirty="0" smtClean="0">
                <a:solidFill>
                  <a:prstClr val="black"/>
                </a:solidFill>
              </a:rPr>
              <a:t>Медији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6479766" y="1343717"/>
            <a:ext cx="3328905" cy="7519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s-Cyrl-BA" sz="11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РЕПУБЛИЧКА УПРАВА ЗА ГЕОДЕТСКЕ И ИМОВИНСКО-ПРАВНЕ ПОСЛОВЕ</a:t>
            </a:r>
            <a:endParaRPr lang="sr-Latn-BA" sz="1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Нови пројекат за масовну процјену вриједности непокретности у Републици Српској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50" y="1751888"/>
            <a:ext cx="11532134" cy="47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00" dirty="0" smtClean="0"/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/>
              <a:t>У </a:t>
            </a:r>
            <a:r>
              <a:rPr lang="sr-Cyrl-BA" sz="2000" dirty="0"/>
              <a:t>припреми пројекат </a:t>
            </a:r>
            <a:r>
              <a:rPr lang="sr-Cyrl-BA" sz="2000" dirty="0" smtClean="0"/>
              <a:t>за </a:t>
            </a:r>
            <a:r>
              <a:rPr lang="sr-Cyrl-BA" sz="2000" dirty="0"/>
              <a:t>израду система масовне процјене вриједности и опорезивања непокретности, развоја Инфраструктуре геопросторних података (ИГП) у Републици </a:t>
            </a:r>
            <a:r>
              <a:rPr lang="sr-Cyrl-BA" sz="2000" dirty="0" smtClean="0"/>
              <a:t>Српској и подржаног </a:t>
            </a:r>
            <a:r>
              <a:rPr lang="sr-Cyrl-BA" sz="2000" dirty="0"/>
              <a:t>система е-управљања и тржишта </a:t>
            </a:r>
            <a:r>
              <a:rPr lang="sr-Cyrl-BA" sz="2000" dirty="0" smtClean="0"/>
              <a:t>непокретности, за апликацију код Свјетске Банке</a:t>
            </a:r>
            <a:r>
              <a:rPr lang="sr-Latn-BA" sz="2000" dirty="0" smtClean="0"/>
              <a:t/>
            </a:r>
            <a:br>
              <a:rPr lang="sr-Latn-BA" sz="2000" dirty="0" smtClean="0"/>
            </a:br>
            <a:endParaRPr lang="sr-Cyrl-BA" sz="1800" dirty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Прва фаза пројекта: припрема података, обуке за рад, теренски попис непокретности на територији Републике Српске – планирано ангажовање 1 000 лица</a:t>
            </a:r>
            <a:endParaRPr lang="sr-Cyrl-BA" sz="2000" dirty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Друга фаза пројекта: контрола и верификација теренских података, података Регистра цијена непокретности, израда и калибрација модела за процјену</a:t>
            </a: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Трећа фаза: процјена вриједности непокретности (Регистар процијењених вриједности)</a:t>
            </a: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6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7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Нови пројекат за масовну процјену вриједности непокретности у Републици Српској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50" y="1214744"/>
            <a:ext cx="11532134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00" dirty="0" smtClean="0"/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1800" dirty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Cyrl-BA" sz="2000" dirty="0">
                <a:solidFill>
                  <a:prstClr val="black"/>
                </a:solidFill>
              </a:rPr>
              <a:t>Крајњи циљеви:</a:t>
            </a:r>
          </a:p>
          <a:p>
            <a:pPr marL="45720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>
                <a:solidFill>
                  <a:prstClr val="black"/>
                </a:solidFill>
              </a:rPr>
              <a:t>Израда потпуног и ажурног Регистра непокретности за потребе масовне процјене вриједности,</a:t>
            </a:r>
          </a:p>
          <a:p>
            <a:pPr marL="45720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>
                <a:solidFill>
                  <a:prstClr val="black"/>
                </a:solidFill>
              </a:rPr>
              <a:t>Израда Регистра модела за процјењивање вриједности (станови, куће, земљишта и остало),</a:t>
            </a:r>
          </a:p>
          <a:p>
            <a:pPr marL="45720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>
                <a:solidFill>
                  <a:prstClr val="black"/>
                </a:solidFill>
              </a:rPr>
              <a:t>Израда Регистра за процјењивање вриједности непокретности.</a:t>
            </a: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Добијене процијењене вриједности и коришћена методологија ће бити јавно доступни грађанима Републике Српске путем веб портала, и на тај начин, уз Јавни увид у податке Регистра цијена непокретности, транспарентно приказивати податке о стању и промјенама на тржишту непокретности</a:t>
            </a: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Наведени регистри ће служити и за ширење пореског обухвата јединица локалне самоуправе с циљем стварања </a:t>
            </a:r>
            <a:r>
              <a:rPr lang="sr-Cyrl-BA" sz="2000" dirty="0">
                <a:solidFill>
                  <a:prstClr val="black"/>
                </a:solidFill>
              </a:rPr>
              <a:t>предуслова за равномјерно и правичније пореско опорезивање и остваривања користи из наведеног за све грађане Републике Српске</a:t>
            </a:r>
            <a:r>
              <a:rPr lang="sr-Cyrl-BA" sz="2000" dirty="0" smtClean="0">
                <a:solidFill>
                  <a:prstClr val="black"/>
                </a:solidFill>
              </a:rPr>
              <a:t> </a:t>
            </a: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963"/>
            <a:ext cx="121951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" y="141288"/>
            <a:ext cx="121856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55107" y="2072326"/>
            <a:ext cx="9826625" cy="160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ПРОЈЕКАТ МАСОВНЕ ПРОЦЈЕНЕ ВРИЈЕДНОСТИ НЕПОКРЕТНОСТИ У РЕПУБЛИЦИ СРПСКОЈ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177" y="6348413"/>
            <a:ext cx="121824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74747" y="4808938"/>
            <a:ext cx="9826625" cy="6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sr-Cyrl-BA" sz="4400" b="1" dirty="0" smtClean="0">
                <a:solidFill>
                  <a:schemeClr val="accent1">
                    <a:lumMod val="75000"/>
                  </a:schemeClr>
                </a:solidFill>
              </a:rPr>
              <a:t> - хвала за пажњу -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endParaRPr lang="sr-Latn-BA" sz="4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0419" y="55068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BA" altLang="en-US" b="1" dirty="0" smtClean="0">
                <a:solidFill>
                  <a:schemeClr val="accent1">
                    <a:lumMod val="75000"/>
                  </a:schemeClr>
                </a:solidFill>
              </a:rPr>
              <a:t>16.02.2022. год.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" y="16626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8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79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715288" y="332028"/>
            <a:ext cx="10756670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Пројекат масовне процјене вриједности непокретности у Републици Српској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371475" y="1417195"/>
            <a:ext cx="5573089" cy="46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r-Cyrl-RS" altLang="en-US" sz="2000" b="1" dirty="0" smtClean="0">
              <a:solidFill>
                <a:srgbClr val="2E75B6"/>
              </a:solidFill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r-Cyrl-RS" altLang="en-US" sz="2000" b="1" dirty="0" smtClean="0">
                <a:solidFill>
                  <a:srgbClr val="2E75B6"/>
                </a:solidFill>
              </a:rPr>
              <a:t>Садржај: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altLang="en-US" sz="2000" dirty="0" smtClean="0">
                <a:solidFill>
                  <a:srgbClr val="2E75B6"/>
                </a:solidFill>
                <a:cs typeface="Calibri" pitchFamily="34" charset="0"/>
              </a:rPr>
              <a:t>Разлози за масовну процјену вриједности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altLang="en-US" sz="2000" dirty="0" smtClean="0">
                <a:solidFill>
                  <a:srgbClr val="2E75B6"/>
                </a:solidFill>
                <a:cs typeface="Calibri" pitchFamily="34" charset="0"/>
              </a:rPr>
              <a:t>Пилот пројекат масовне процјене вриједности непокретности (основни циљеви, активности и остварени резултати)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altLang="en-US" sz="2000" dirty="0" smtClean="0">
                <a:solidFill>
                  <a:srgbClr val="2E75B6"/>
                </a:solidFill>
                <a:cs typeface="Calibri" pitchFamily="34" charset="0"/>
              </a:rPr>
              <a:t>Кораци ка процијењеној вриједности непокретности у Републици Српској</a:t>
            </a: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sz="2000" dirty="0">
                <a:solidFill>
                  <a:srgbClr val="2E75B6"/>
                </a:solidFill>
                <a:cs typeface="Calibri" pitchFamily="34" charset="0"/>
              </a:rPr>
              <a:t>Успостављање система масовне процјене вриједности </a:t>
            </a:r>
            <a:r>
              <a:rPr lang="sr-Cyrl-BA" sz="2000" dirty="0" smtClean="0">
                <a:solidFill>
                  <a:srgbClr val="2E75B6"/>
                </a:solidFill>
                <a:cs typeface="Calibri" pitchFamily="34" charset="0"/>
              </a:rPr>
              <a:t>непокретности у Републици Српској</a:t>
            </a:r>
            <a:endParaRPr lang="sr-Cyrl-BA" sz="2000" dirty="0">
              <a:solidFill>
                <a:srgbClr val="2E75B6"/>
              </a:solidFill>
              <a:cs typeface="Calibri" pitchFamily="34" charset="0"/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sz="2000" dirty="0" smtClean="0">
                <a:solidFill>
                  <a:srgbClr val="2E75B6"/>
                </a:solidFill>
                <a:cs typeface="Calibri" pitchFamily="34" charset="0"/>
              </a:rPr>
              <a:t>Заинтересоване стране – корисници система масовне процјене вриједности непокретности</a:t>
            </a:r>
            <a:endParaRPr lang="sr-Cyrl-BA" altLang="en-US" sz="2000" dirty="0" smtClean="0">
              <a:solidFill>
                <a:srgbClr val="2E75B6"/>
              </a:solidFill>
              <a:cs typeface="Calibri" pitchFamily="34" charset="0"/>
            </a:endParaRPr>
          </a:p>
          <a:p>
            <a:pPr marL="285750" indent="-2857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r-Cyrl-BA" sz="2000" dirty="0" smtClean="0">
                <a:solidFill>
                  <a:srgbClr val="2E75B6"/>
                </a:solidFill>
                <a:cs typeface="Calibri" pitchFamily="34" charset="0"/>
              </a:rPr>
              <a:t>Нови пројекат масовне процјене вриједности непокретности у Републици Српској</a:t>
            </a:r>
            <a:endParaRPr lang="ru-RU" altLang="en-US" sz="2000" dirty="0">
              <a:solidFill>
                <a:srgbClr val="0070C0"/>
              </a:solidFill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23" y="2238998"/>
            <a:ext cx="5684377" cy="378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2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3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Разлози за масовну процјену вриједности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590550" y="1546167"/>
            <a:ext cx="10930890" cy="49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r-Cyrl-RS" altLang="en-US" sz="1700" b="1" dirty="0" smtClean="0">
              <a:solidFill>
                <a:srgbClr val="2E75B6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de-DE" sz="2000" dirty="0" smtClean="0"/>
              <a:t> </a:t>
            </a:r>
            <a:r>
              <a:rPr lang="ru-RU" sz="2000" dirty="0" smtClean="0"/>
              <a:t>Разлози</a:t>
            </a:r>
            <a:r>
              <a:rPr lang="ru-RU" sz="2000" dirty="0"/>
              <a:t>: </a:t>
            </a:r>
            <a:r>
              <a:rPr lang="ru-RU" sz="2000" dirty="0" smtClean="0"/>
              <a:t>усаглашавање података </a:t>
            </a:r>
            <a:r>
              <a:rPr lang="ru-RU" sz="2000" dirty="0"/>
              <a:t>и </a:t>
            </a:r>
            <a:r>
              <a:rPr lang="ru-RU" sz="2000" dirty="0" smtClean="0"/>
              <a:t>евиденција, боља информисаност </a:t>
            </a:r>
            <a:r>
              <a:rPr lang="ru-RU" sz="2000" dirty="0"/>
              <a:t>купаца и продаваца, </a:t>
            </a:r>
            <a:r>
              <a:rPr lang="ru-RU" sz="2000" dirty="0" smtClean="0"/>
              <a:t>равномјерна и правична опорезивост непокретности, могућа </a:t>
            </a:r>
            <a:r>
              <a:rPr lang="ru-RU" sz="2000" dirty="0"/>
              <a:t>употреба међународних стандарда као </a:t>
            </a:r>
            <a:r>
              <a:rPr lang="ru-RU" sz="2000" dirty="0" smtClean="0"/>
              <a:t>и повећање броја инвеститора</a:t>
            </a:r>
          </a:p>
          <a:p>
            <a:pPr algn="just"/>
            <a:endParaRPr lang="ru-RU" sz="2000" dirty="0"/>
          </a:p>
          <a:p>
            <a:pPr algn="just">
              <a:buFont typeface="Wingdings" pitchFamily="2" charset="2"/>
              <a:buChar char="Ø"/>
            </a:pPr>
            <a:r>
              <a:rPr lang="de-DE" sz="2000" dirty="0" smtClean="0"/>
              <a:t> </a:t>
            </a:r>
            <a:r>
              <a:rPr lang="ru-RU" sz="2000" dirty="0" smtClean="0"/>
              <a:t>Резултати</a:t>
            </a:r>
            <a:r>
              <a:rPr lang="ru-RU" sz="2000" dirty="0"/>
              <a:t>: транспарентност и отвореност тржишта, економичност и неутралност система, усклађеност са </a:t>
            </a:r>
            <a:r>
              <a:rPr lang="ru-RU" sz="2000" dirty="0" smtClean="0"/>
              <a:t>социјалном, економском  и пореском политиком (повећање пореског обухвата, правичнија расподјела пореза и већи приходи)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03" y="4062571"/>
            <a:ext cx="2702429" cy="179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0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1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Циљеви пилот пројекта масовне процјене вриједности непокретности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50" y="1563880"/>
            <a:ext cx="11694504" cy="49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Основни циљеви:</a:t>
            </a:r>
          </a:p>
          <a:p>
            <a:pPr marL="342900" lvl="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 smtClean="0">
                <a:solidFill>
                  <a:prstClr val="black"/>
                </a:solidFill>
              </a:rPr>
              <a:t>Израда ажурног регистра непокретности за потребе масовне процјене вриједности непокретности (насталог теренским радом, пописом непокретности)</a:t>
            </a: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 smtClean="0">
                <a:solidFill>
                  <a:prstClr val="black"/>
                </a:solidFill>
              </a:rPr>
              <a:t>Ширење постојећег пореског обухвата јединица локалне самоуправе идентификовањем разлика између регистра непокретности и пореских евиденција (фискалног регистра непокретности)</a:t>
            </a: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 smtClean="0">
                <a:solidFill>
                  <a:prstClr val="black"/>
                </a:solidFill>
              </a:rPr>
              <a:t>Израда модела за процјењивање вриједности станова и кућа</a:t>
            </a: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457200" lvl="0" indent="-4572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AutoNum type="arabicPeriod"/>
            </a:pPr>
            <a:r>
              <a:rPr lang="sr-Cyrl-BA" sz="2000" dirty="0" smtClean="0">
                <a:solidFill>
                  <a:prstClr val="black"/>
                </a:solidFill>
              </a:rPr>
              <a:t>Израда Студије о имплементацији система масовне процјене вриједности непокретности у Републици Српској</a:t>
            </a:r>
          </a:p>
        </p:txBody>
      </p:sp>
    </p:spTree>
    <p:extLst>
      <p:ext uri="{BB962C8B-B14F-4D97-AF65-F5344CB8AC3E}">
        <p14:creationId xmlns:p14="http://schemas.microsoft.com/office/powerpoint/2010/main" val="8446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0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1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Активности пилот пројекта масовне процјене вриједности непокретности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50" y="1197032"/>
            <a:ext cx="11694504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Активности на реализацији пилот пројекта масовне процјене вриједности непокретности у Бањој Луци су започете почетком 2020. године, уз подршку </a:t>
            </a:r>
            <a:r>
              <a:rPr lang="sr-Latn-BA" sz="2000" dirty="0" smtClean="0">
                <a:solidFill>
                  <a:prstClr val="black"/>
                </a:solidFill>
              </a:rPr>
              <a:t>CILAP </a:t>
            </a:r>
            <a:r>
              <a:rPr lang="sr-Cyrl-BA" sz="2000" dirty="0" smtClean="0">
                <a:solidFill>
                  <a:prstClr val="black"/>
                </a:solidFill>
              </a:rPr>
              <a:t>пројекта (шведски донаторски пројекат Изградње капацитета за унапређење земљишне администрације и процедура у Босни и Херцеговини), у сарадњи са Министарством финансија Републике Српске, Пореском управом Републике Српске и Градом Бања Лука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>
              <a:solidFill>
                <a:prstClr val="black"/>
              </a:solidFill>
            </a:endParaRPr>
          </a:p>
          <a:p>
            <a:pPr marL="342900" lvl="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У јануару 2021. године је потписан Споразум о имплементацији пилот пројекта масовне процјене вриједности непокретности у општини Лакташи (завршен теренски попис непокретности и контрола дијела пилот подручја)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  <a:p>
            <a:pPr marL="342900" lvl="0" indent="-342900" algn="just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У јуну 2021. године је потписан Споразум </a:t>
            </a:r>
            <a:r>
              <a:rPr lang="sr-Cyrl-BA" sz="2000" dirty="0">
                <a:solidFill>
                  <a:prstClr val="black"/>
                </a:solidFill>
              </a:rPr>
              <a:t>о имплементацији пилот пројекта масовне процјене вриједности непокретности у </a:t>
            </a:r>
            <a:r>
              <a:rPr lang="sr-Cyrl-BA" sz="2000" dirty="0" smtClean="0">
                <a:solidFill>
                  <a:prstClr val="black"/>
                </a:solidFill>
              </a:rPr>
              <a:t>граду Градишка (почео теренски попис непокретности у ужем центру града)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У августу 2021. године су настављене активности (проширен обухват) у Бањој Луци </a:t>
            </a:r>
          </a:p>
        </p:txBody>
      </p:sp>
    </p:spTree>
    <p:extLst>
      <p:ext uri="{BB962C8B-B14F-4D97-AF65-F5344CB8AC3E}">
        <p14:creationId xmlns:p14="http://schemas.microsoft.com/office/powerpoint/2010/main" val="5964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4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5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Остварени резултати пилот пројекта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184149" y="1197032"/>
            <a:ext cx="6097010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>
                <a:solidFill>
                  <a:prstClr val="black"/>
                </a:solidFill>
              </a:rPr>
              <a:t>Пилот подручје </a:t>
            </a:r>
            <a:r>
              <a:rPr lang="sr-Cyrl-BA" sz="2000" dirty="0" smtClean="0">
                <a:solidFill>
                  <a:prstClr val="black"/>
                </a:solidFill>
              </a:rPr>
              <a:t>у Бањој Луци обухвата </a:t>
            </a:r>
            <a:r>
              <a:rPr lang="sr-Cyrl-BA" sz="2000" dirty="0">
                <a:solidFill>
                  <a:prstClr val="black"/>
                </a:solidFill>
              </a:rPr>
              <a:t>централно и шире градско језгро, дијелове двије </a:t>
            </a:r>
            <a:r>
              <a:rPr lang="sr-Cyrl-BA" sz="2000" dirty="0" smtClean="0">
                <a:solidFill>
                  <a:prstClr val="black"/>
                </a:solidFill>
              </a:rPr>
              <a:t>кат. </a:t>
            </a:r>
            <a:r>
              <a:rPr lang="sr-Cyrl-BA" sz="2000" dirty="0">
                <a:solidFill>
                  <a:prstClr val="black"/>
                </a:solidFill>
              </a:rPr>
              <a:t>општине, Бања Лука 6 и Бања Лука 7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Израђен приједлог модела за процјену вриједности станова на пилот подручју у Бањој Луци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Процијењена вриједност око 12 000 станова износи приближно 1,6 милијарди КМ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16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Према подацима ПУ РС око 1,44 милијарди КМ, </a:t>
            </a:r>
            <a:br>
              <a:rPr lang="sr-Cyrl-BA" sz="2000" dirty="0" smtClean="0">
                <a:solidFill>
                  <a:prstClr val="black"/>
                </a:solidFill>
              </a:rPr>
            </a:br>
            <a:r>
              <a:rPr lang="sr-Cyrl-BA" sz="2000" dirty="0" smtClean="0">
                <a:solidFill>
                  <a:prstClr val="black"/>
                </a:solidFill>
              </a:rPr>
              <a:t>за станове који су пријављени у ФРН и за цијеле к.о. Бања Лука 6 и Бања Лука 7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lvl="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>
              <a:solidFill>
                <a:prstClr val="black"/>
              </a:solidFill>
            </a:endParaRPr>
          </a:p>
        </p:txBody>
      </p:sp>
      <p:pic>
        <p:nvPicPr>
          <p:cNvPr id="9" name="Picture 8" descr="Obuhva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75" y="1706287"/>
            <a:ext cx="5597491" cy="4045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8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8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Остварени резултати пилот пројекта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500345" y="1215917"/>
            <a:ext cx="7054138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>
                <a:solidFill>
                  <a:prstClr val="black"/>
                </a:solidFill>
              </a:rPr>
              <a:t>Идентификоване разлике објеката и посебних дијелова са пореском </a:t>
            </a:r>
            <a:r>
              <a:rPr lang="sr-Cyrl-BA" sz="2000" dirty="0" smtClean="0">
                <a:solidFill>
                  <a:prstClr val="black"/>
                </a:solidFill>
              </a:rPr>
              <a:t>евиденцијом</a:t>
            </a:r>
            <a:r>
              <a:rPr lang="sr-Latn-BA" sz="2000" dirty="0" smtClean="0">
                <a:solidFill>
                  <a:prstClr val="black"/>
                </a:solidFill>
              </a:rPr>
              <a:t> (</a:t>
            </a:r>
            <a:r>
              <a:rPr lang="sr-Cyrl-BA" sz="2000" dirty="0" smtClean="0">
                <a:solidFill>
                  <a:prstClr val="black"/>
                </a:solidFill>
              </a:rPr>
              <a:t>ФРН)</a:t>
            </a:r>
            <a:endParaRPr lang="sr-Cyrl-BA" sz="2000" dirty="0">
              <a:solidFill>
                <a:prstClr val="black"/>
              </a:solidFill>
            </a:endParaRPr>
          </a:p>
          <a:p>
            <a:pPr lvl="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>
                <a:solidFill>
                  <a:prstClr val="black"/>
                </a:solidFill>
              </a:rPr>
              <a:t>Рад на софтверу за хармонизацију података теренског пописа и фискалног регистра </a:t>
            </a:r>
            <a:r>
              <a:rPr lang="sr-Cyrl-BA" sz="2000" dirty="0" smtClean="0">
                <a:solidFill>
                  <a:prstClr val="black"/>
                </a:solidFill>
              </a:rPr>
              <a:t>непокретности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>
                <a:solidFill>
                  <a:prstClr val="black"/>
                </a:solidFill>
              </a:rPr>
              <a:t>Израђена Студија о имплементацији система масовне процјене вриједности непокретности у Републици Српској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021" y="1364456"/>
            <a:ext cx="3416454" cy="4637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4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6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17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55751" y="14318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>
                <a:solidFill>
                  <a:srgbClr val="5B9BD5">
                    <a:lumMod val="75000"/>
                  </a:srgbClr>
                </a:solidFill>
              </a:rPr>
              <a:t>Кораци ка процијењеној вриједности непокретности у Републици Српској</a:t>
            </a:r>
          </a:p>
        </p:txBody>
      </p:sp>
      <p:sp>
        <p:nvSpPr>
          <p:cNvPr id="11" name="Rektangel med rundade hörn 8"/>
          <p:cNvSpPr/>
          <p:nvPr/>
        </p:nvSpPr>
        <p:spPr>
          <a:xfrm>
            <a:off x="1565275" y="5529264"/>
            <a:ext cx="1735138" cy="6254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 smtClean="0">
                <a:solidFill>
                  <a:prstClr val="black"/>
                </a:solidFill>
              </a:rPr>
              <a:t>катастар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2" name="Rektangel med rundade hörn 9"/>
          <p:cNvSpPr/>
          <p:nvPr/>
        </p:nvSpPr>
        <p:spPr>
          <a:xfrm>
            <a:off x="2316163" y="5038726"/>
            <a:ext cx="1257300" cy="504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ИТ систем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3" name="Rektangel med rundade hörn 10"/>
          <p:cNvSpPr/>
          <p:nvPr/>
        </p:nvSpPr>
        <p:spPr>
          <a:xfrm>
            <a:off x="3987800" y="4321176"/>
            <a:ext cx="1239838" cy="765175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sv-SE" sz="1200" dirty="0">
              <a:solidFill>
                <a:prstClr val="black"/>
              </a:solidFill>
            </a:endParaRPr>
          </a:p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Информације о тржишним подацима</a:t>
            </a:r>
            <a:r>
              <a:rPr lang="sv-SE" sz="1200" dirty="0">
                <a:solidFill>
                  <a:prstClr val="black"/>
                </a:solidFill>
              </a:rPr>
              <a:t/>
            </a:r>
            <a:br>
              <a:rPr lang="sv-SE" sz="1200" dirty="0">
                <a:solidFill>
                  <a:prstClr val="black"/>
                </a:solidFill>
              </a:rPr>
            </a:b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4" name="Rektangel med rundade hörn 11"/>
          <p:cNvSpPr/>
          <p:nvPr/>
        </p:nvSpPr>
        <p:spPr>
          <a:xfrm>
            <a:off x="4846639" y="3814763"/>
            <a:ext cx="1273175" cy="48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Обуке и едукације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5" name="textruta 12"/>
          <p:cNvSpPr txBox="1"/>
          <p:nvPr/>
        </p:nvSpPr>
        <p:spPr>
          <a:xfrm>
            <a:off x="1555751" y="3576639"/>
            <a:ext cx="2913063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sr-Cyrl-RS" sz="1600" dirty="0">
                <a:solidFill>
                  <a:prstClr val="black"/>
                </a:solidFill>
              </a:rPr>
              <a:t>Регистар цијена непокретности</a:t>
            </a: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6" name="Rektangel med rundade hörn 13"/>
          <p:cNvSpPr/>
          <p:nvPr/>
        </p:nvSpPr>
        <p:spPr>
          <a:xfrm>
            <a:off x="2755900" y="4648201"/>
            <a:ext cx="1257300" cy="48101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schemeClr val="tx1"/>
                </a:solidFill>
              </a:rPr>
              <a:t>Правни оквир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7" name="textruta 14"/>
          <p:cNvSpPr txBox="1"/>
          <p:nvPr/>
        </p:nvSpPr>
        <p:spPr>
          <a:xfrm>
            <a:off x="4519614" y="2533650"/>
            <a:ext cx="22891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sr-Cyrl-RS" sz="1600" dirty="0">
                <a:solidFill>
                  <a:prstClr val="black"/>
                </a:solidFill>
              </a:rPr>
              <a:t>Процјена имовине,</a:t>
            </a:r>
          </a:p>
          <a:p>
            <a:pPr defTabSz="457200" eaLnBrk="1" hangingPunct="1">
              <a:defRPr/>
            </a:pPr>
            <a:r>
              <a:rPr lang="sr-Cyrl-RS" sz="1600" dirty="0">
                <a:solidFill>
                  <a:prstClr val="black"/>
                </a:solidFill>
              </a:rPr>
              <a:t>Извјештаји са тржишта</a:t>
            </a: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8" name="Rektangel med rundade hörn 15"/>
          <p:cNvSpPr/>
          <p:nvPr/>
        </p:nvSpPr>
        <p:spPr>
          <a:xfrm>
            <a:off x="5487989" y="3322639"/>
            <a:ext cx="1311275" cy="492125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Знање о тржишту непокретности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9" name="Rektangel med rundade hörn 17"/>
          <p:cNvSpPr/>
          <p:nvPr/>
        </p:nvSpPr>
        <p:spPr>
          <a:xfrm>
            <a:off x="6837363" y="2897189"/>
            <a:ext cx="1276350" cy="917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Регистар непокретности и</a:t>
            </a:r>
          </a:p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Регистар модела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20" name="Rektangel med rundade hörn 18"/>
          <p:cNvSpPr/>
          <p:nvPr/>
        </p:nvSpPr>
        <p:spPr>
          <a:xfrm>
            <a:off x="7886700" y="1819275"/>
            <a:ext cx="1239838" cy="660400"/>
          </a:xfrm>
          <a:prstGeom prst="round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prstClr val="black"/>
                </a:solidFill>
              </a:rPr>
              <a:t>Процијењена вриједност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6865938" y="1196975"/>
            <a:ext cx="2273300" cy="5857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 eaLnBrk="1" hangingPunct="1">
              <a:defRPr/>
            </a:pPr>
            <a:r>
              <a:rPr lang="sr-Cyrl-RS" sz="1600" dirty="0">
                <a:solidFill>
                  <a:prstClr val="black"/>
                </a:solidFill>
              </a:rPr>
              <a:t>Масовна процјена вриједности непокрет.</a:t>
            </a:r>
            <a:endParaRPr lang="sv-SE" sz="1600" dirty="0">
              <a:solidFill>
                <a:prstClr val="black"/>
              </a:solidFill>
            </a:endParaRPr>
          </a:p>
        </p:txBody>
      </p:sp>
      <p:cxnSp>
        <p:nvCxnSpPr>
          <p:cNvPr id="22" name="Rak 16"/>
          <p:cNvCxnSpPr/>
          <p:nvPr/>
        </p:nvCxnSpPr>
        <p:spPr>
          <a:xfrm>
            <a:off x="4525963" y="1293814"/>
            <a:ext cx="0" cy="487203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30"/>
          <p:cNvCxnSpPr/>
          <p:nvPr/>
        </p:nvCxnSpPr>
        <p:spPr>
          <a:xfrm>
            <a:off x="6821489" y="1028700"/>
            <a:ext cx="22225" cy="35433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ak 33"/>
          <p:cNvCxnSpPr/>
          <p:nvPr/>
        </p:nvCxnSpPr>
        <p:spPr>
          <a:xfrm>
            <a:off x="9164639" y="460375"/>
            <a:ext cx="9525" cy="30241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ktangel med rundade hörn 19"/>
          <p:cNvSpPr/>
          <p:nvPr/>
        </p:nvSpPr>
        <p:spPr>
          <a:xfrm>
            <a:off x="7332663" y="2479676"/>
            <a:ext cx="1333500" cy="41751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r>
              <a:rPr lang="sr-Cyrl-RS" sz="1200" dirty="0">
                <a:solidFill>
                  <a:srgbClr val="FF0000"/>
                </a:solidFill>
              </a:rPr>
              <a:t>Правни оквир</a:t>
            </a:r>
            <a:endParaRPr lang="sv-SE" sz="1200" dirty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sv-S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" y="0"/>
            <a:ext cx="12113624" cy="650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1475" y="6505575"/>
            <a:ext cx="1606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2E75B6"/>
                </a:solidFill>
              </a:rPr>
              <a:t>www.rgurs.org</a:t>
            </a:r>
            <a:r>
              <a:rPr lang="sr-Cyrl-RS" altLang="en-US" sz="800">
                <a:solidFill>
                  <a:srgbClr val="2E75B6"/>
                </a:solidFill>
              </a:rPr>
              <a:t> </a:t>
            </a:r>
            <a:endParaRPr lang="en-US" altLang="en-US" sz="800">
              <a:solidFill>
                <a:srgbClr val="2E75B6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6" name="CorelDRAW" r:id="rId5" imgW="790543" imgH="374128" progId="CorelDraw.Graphic.18">
                  <p:embed/>
                </p:oleObj>
              </mc:Choice>
              <mc:Fallback>
                <p:oleObj name="CorelDRAW" r:id="rId5" imgW="790543" imgH="374128" progId="CorelDraw.Graphic.18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1475" y="6505575"/>
            <a:ext cx="1606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www.rgurs.org</a:t>
            </a:r>
            <a:r>
              <a:rPr lang="sr-Cyrl-RS" sz="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84150" y="6561138"/>
          <a:ext cx="233363" cy="10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7" name="CorelDRAW" r:id="rId7" imgW="790543" imgH="374128" progId="CorelDraw.Graphic.18">
                  <p:embed/>
                </p:oleObj>
              </mc:Choice>
              <mc:Fallback>
                <p:oleObj name="CorelDRAW" r:id="rId7" imgW="790543" imgH="374128" progId="CorelDraw.Graphic.18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6561138"/>
                        <a:ext cx="233363" cy="10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ubtitle 6"/>
          <p:cNvSpPr txBox="1">
            <a:spLocks/>
          </p:cNvSpPr>
          <p:nvPr/>
        </p:nvSpPr>
        <p:spPr bwMode="auto">
          <a:xfrm>
            <a:off x="1567122" y="227245"/>
            <a:ext cx="8977745" cy="9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sr-Cyrl-BA" sz="3200" b="1" u="sng" dirty="0" smtClean="0">
                <a:solidFill>
                  <a:srgbClr val="5B9BD5">
                    <a:lumMod val="75000"/>
                  </a:srgbClr>
                </a:solidFill>
              </a:rPr>
              <a:t>Успостављање система масовне процјене вриједности непокретности</a:t>
            </a:r>
            <a:endParaRPr lang="sr-Cyrl-BA" sz="3200" b="1" u="sng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10" name="Subtitle 6"/>
          <p:cNvSpPr>
            <a:spLocks noGrp="1"/>
          </p:cNvSpPr>
          <p:nvPr/>
        </p:nvSpPr>
        <p:spPr bwMode="auto">
          <a:xfrm>
            <a:off x="300831" y="1216538"/>
            <a:ext cx="11694504" cy="529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Измјена и допуна постојећег законског оквира – Закон о премјеру и катастру Републике Српске, израда правилника о масовној процјени вриједности непокретности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Основна шема приједлога система масовне процјене вриједности непокретности: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  <a:p>
            <a:pPr lvl="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sr-Cyrl-BA" sz="2000" dirty="0" smtClean="0">
              <a:solidFill>
                <a:prstClr val="black"/>
              </a:solidFill>
            </a:endParaRP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sr-Cyrl-BA" sz="2000" dirty="0" smtClean="0">
                <a:solidFill>
                  <a:prstClr val="black"/>
                </a:solidFill>
              </a:rPr>
              <a:t>Изградња кадровских и финансијских ресурса у РУГИПП-у, јачање капацитета кроз стручно оспособљавање постојећег кадра и ангажовање стручњака</a:t>
            </a:r>
          </a:p>
          <a:p>
            <a:pPr marL="342900" lvl="0" indent="-342900" algn="l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</a:pPr>
            <a:endParaRPr lang="sr-Cyrl-BA" sz="2000" dirty="0" smtClean="0">
              <a:solidFill>
                <a:prstClr val="black"/>
              </a:solidFill>
            </a:endParaRPr>
          </a:p>
        </p:txBody>
      </p:sp>
      <p:pic>
        <p:nvPicPr>
          <p:cNvPr id="9" name="image39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152372" y="3009991"/>
            <a:ext cx="5375837" cy="245785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525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9237</TotalTime>
  <Words>943</Words>
  <Application>Microsoft Office PowerPoint</Application>
  <PresentationFormat>Widescreen</PresentationFormat>
  <Paragraphs>183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Презентација РУГИПП</dc:title>
  <dc:creator>Windows User</dc:creator>
  <cp:keywords>Масовна процјена вриједности;МПВН;вебинар;webinar;SPATIAL</cp:keywords>
  <cp:lastModifiedBy>Windows User</cp:lastModifiedBy>
  <cp:revision>515</cp:revision>
  <cp:lastPrinted>2020-07-23T06:52:15Z</cp:lastPrinted>
  <dcterms:created xsi:type="dcterms:W3CDTF">2018-11-22T13:35:47Z</dcterms:created>
  <dcterms:modified xsi:type="dcterms:W3CDTF">2022-02-16T06:34:12Z</dcterms:modified>
</cp:coreProperties>
</file>