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</p:sldMasterIdLst>
  <p:notesMasterIdLst>
    <p:notesMasterId r:id="rId25"/>
  </p:notesMasterIdLst>
  <p:handoutMasterIdLst>
    <p:handoutMasterId r:id="rId26"/>
  </p:handoutMasterIdLst>
  <p:sldIdLst>
    <p:sldId id="298" r:id="rId4"/>
    <p:sldId id="506" r:id="rId5"/>
    <p:sldId id="521" r:id="rId6"/>
    <p:sldId id="518" r:id="rId7"/>
    <p:sldId id="503" r:id="rId8"/>
    <p:sldId id="519" r:id="rId9"/>
    <p:sldId id="520" r:id="rId10"/>
    <p:sldId id="512" r:id="rId11"/>
    <p:sldId id="522" r:id="rId12"/>
    <p:sldId id="515" r:id="rId13"/>
    <p:sldId id="514" r:id="rId14"/>
    <p:sldId id="517" r:id="rId15"/>
    <p:sldId id="523" r:id="rId16"/>
    <p:sldId id="516" r:id="rId17"/>
    <p:sldId id="509" r:id="rId18"/>
    <p:sldId id="510" r:id="rId19"/>
    <p:sldId id="502" r:id="rId20"/>
    <p:sldId id="504" r:id="rId21"/>
    <p:sldId id="511" r:id="rId22"/>
    <p:sldId id="493" r:id="rId23"/>
    <p:sldId id="307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ovacevic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  <a:srgbClr val="FFFF99"/>
    <a:srgbClr val="FFFF66"/>
    <a:srgbClr val="DFF8A0"/>
    <a:srgbClr val="FBE29D"/>
    <a:srgbClr val="660066"/>
    <a:srgbClr val="A1A9F7"/>
    <a:srgbClr val="CC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395" autoAdjust="0"/>
  </p:normalViewPr>
  <p:slideViewPr>
    <p:cSldViewPr>
      <p:cViewPr varScale="1">
        <p:scale>
          <a:sx n="73" d="100"/>
          <a:sy n="73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006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984058691289617"/>
          <c:w val="0.73918460192475954"/>
          <c:h val="0.79974747474747476"/>
        </c:manualLayout>
      </c:layout>
      <c:pie3DChart>
        <c:varyColors val="1"/>
        <c:ser>
          <c:idx val="0"/>
          <c:order val="0"/>
          <c:tx>
            <c:strRef>
              <c:f>'ZBIRNO I1 registar'!$C$78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99-485E-BB5F-ABD69ED9CD8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99-485E-BB5F-ABD69ED9CD8F}"/>
              </c:ext>
            </c:extLst>
          </c:dPt>
          <c:dPt>
            <c:idx val="2"/>
            <c:bubble3D val="0"/>
            <c:explosion val="3"/>
            <c:spPr>
              <a:solidFill>
                <a:srgbClr val="FF5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A99-485E-BB5F-ABD69ED9CD8F}"/>
              </c:ext>
            </c:extLst>
          </c:dPt>
          <c:dLbls>
            <c:dLbl>
              <c:idx val="0"/>
              <c:layout>
                <c:manualLayout>
                  <c:x val="-1.0637861225296027E-2"/>
                  <c:y val="7.6433494679773617E-2"/>
                </c:manualLayout>
              </c:layout>
              <c:tx>
                <c:rich>
                  <a:bodyPr/>
                  <a:lstStyle/>
                  <a:p>
                    <a:r>
                      <a:rPr lang="sr-Cyrl-BA" sz="1400" dirty="0"/>
                      <a:t>5%</a:t>
                    </a:r>
                    <a:endParaRPr lang="sr-Cyrl-BA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99-485E-BB5F-ABD69ED9CD8F}"/>
                </c:ext>
              </c:extLst>
            </c:dLbl>
            <c:dLbl>
              <c:idx val="1"/>
              <c:layout>
                <c:manualLayout>
                  <c:x val="-8.5203193350831152E-2"/>
                  <c:y val="0.141979117814034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9-485E-BB5F-ABD69ED9CD8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'ZBIRNO I1 registar'!$B$79:$B$81</c:f>
              <c:strCache>
                <c:ptCount val="3"/>
                <c:pt idx="0">
                  <c:v>успостављен</c:v>
                </c:pt>
                <c:pt idx="1">
                  <c:v>у току</c:v>
                </c:pt>
                <c:pt idx="2">
                  <c:v>није успостављен</c:v>
                </c:pt>
              </c:strCache>
            </c:strRef>
          </c:cat>
          <c:val>
            <c:numRef>
              <c:f>'ZBIRNO I1 registar'!$C$79:$C$81</c:f>
              <c:numCache>
                <c:formatCode>0</c:formatCode>
                <c:ptCount val="3"/>
                <c:pt idx="0">
                  <c:v>4.7619047619047619</c:v>
                </c:pt>
                <c:pt idx="1">
                  <c:v>7.9365079365079358</c:v>
                </c:pt>
                <c:pt idx="2">
                  <c:v>87.301587301587304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99-485E-BB5F-ABD69ED9CD8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41345079304916"/>
          <c:y val="0.255553732866725"/>
          <c:w val="0.29326414712090815"/>
          <c:h val="0.491901428988043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3195881159464"/>
          <c:y val="0.14195332511146952"/>
          <c:w val="0.50287732977317501"/>
          <c:h val="0.71729500679884894"/>
        </c:manualLayout>
      </c:layout>
      <c:lineChart>
        <c:grouping val="standard"/>
        <c:varyColors val="0"/>
        <c:ser>
          <c:idx val="0"/>
          <c:order val="0"/>
          <c:tx>
            <c:strRef>
              <c:f>'ZBIR sve JLS'!$A$8</c:f>
              <c:strCache>
                <c:ptCount val="1"/>
                <c:pt idx="0">
                  <c:v>укупно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JLS'!$B$8:$E$8</c:f>
              <c:numCache>
                <c:formatCode>0</c:formatCode>
                <c:ptCount val="4"/>
                <c:pt idx="0">
                  <c:v>35416306.600000001</c:v>
                </c:pt>
                <c:pt idx="1">
                  <c:v>47203461.879999995</c:v>
                </c:pt>
                <c:pt idx="2">
                  <c:v>43803766.569999993</c:v>
                </c:pt>
                <c:pt idx="3">
                  <c:v>49393074.789999999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E-4CFB-9C1B-FA91A55771E1}"/>
            </c:ext>
          </c:extLst>
        </c:ser>
        <c:ser>
          <c:idx val="1"/>
          <c:order val="1"/>
          <c:tx>
            <c:strRef>
              <c:f>'ZBIR sve JLS'!$A$9</c:f>
              <c:strCache>
                <c:ptCount val="1"/>
                <c:pt idx="0">
                  <c:v>текуће одржавање некретнина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JLS'!$B$9:$E$9</c:f>
              <c:numCache>
                <c:formatCode>0</c:formatCode>
                <c:ptCount val="4"/>
                <c:pt idx="0">
                  <c:v>3089205.85</c:v>
                </c:pt>
                <c:pt idx="1">
                  <c:v>3041570.96</c:v>
                </c:pt>
                <c:pt idx="2">
                  <c:v>4780623.2299999995</c:v>
                </c:pt>
                <c:pt idx="3">
                  <c:v>2919233.98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E-4CFB-9C1B-FA91A55771E1}"/>
            </c:ext>
          </c:extLst>
        </c:ser>
        <c:ser>
          <c:idx val="2"/>
          <c:order val="2"/>
          <c:tx>
            <c:strRef>
              <c:f>'ZBIR sve JLS'!$A$10</c:f>
              <c:strCache>
                <c:ptCount val="1"/>
                <c:pt idx="0">
                  <c:v>инвестиционо одржавање/реконструкција/адаптација некретнина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JLS'!$B$10:$E$10</c:f>
              <c:numCache>
                <c:formatCode>0</c:formatCode>
                <c:ptCount val="4"/>
                <c:pt idx="0">
                  <c:v>7676224.1899999995</c:v>
                </c:pt>
                <c:pt idx="1">
                  <c:v>15531872.42</c:v>
                </c:pt>
                <c:pt idx="2">
                  <c:v>10472831.629999999</c:v>
                </c:pt>
                <c:pt idx="3">
                  <c:v>10718010.440000001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EE-4CFB-9C1B-FA91A55771E1}"/>
            </c:ext>
          </c:extLst>
        </c:ser>
        <c:ser>
          <c:idx val="3"/>
          <c:order val="3"/>
          <c:tx>
            <c:strRef>
              <c:f>'ZBIR sve JLS'!$A$11</c:f>
              <c:strCache>
                <c:ptCount val="1"/>
                <c:pt idx="0">
                  <c:v>прибављање/изградња некретнина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JLS'!$B$11:$E$11</c:f>
              <c:numCache>
                <c:formatCode>0</c:formatCode>
                <c:ptCount val="4"/>
                <c:pt idx="0">
                  <c:v>24650876.560000002</c:v>
                </c:pt>
                <c:pt idx="1">
                  <c:v>28630018.499999996</c:v>
                </c:pt>
                <c:pt idx="2">
                  <c:v>28550311.709999997</c:v>
                </c:pt>
                <c:pt idx="3">
                  <c:v>35755830.369999997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EE-4CFB-9C1B-FA91A5577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85408"/>
        <c:axId val="150791680"/>
      </c:lineChart>
      <c:catAx>
        <c:axId val="1507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0791680"/>
        <c:crosses val="autoZero"/>
        <c:auto val="1"/>
        <c:lblAlgn val="ctr"/>
        <c:lblOffset val="100"/>
        <c:noMultiLvlLbl val="0"/>
      </c:catAx>
      <c:valAx>
        <c:axId val="150791680"/>
        <c:scaling>
          <c:orientation val="minMax"/>
          <c:max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078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71183257518027"/>
          <c:y val="0.14534874373819426"/>
          <c:w val="0.34600164715480947"/>
          <c:h val="0.78253417752678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98635170603675"/>
          <c:y val="0.12407063197026022"/>
          <c:w val="0.54821417125614469"/>
          <c:h val="0.77436480988203615"/>
        </c:manualLayout>
      </c:layout>
      <c:lineChart>
        <c:grouping val="standard"/>
        <c:varyColors val="0"/>
        <c:ser>
          <c:idx val="0"/>
          <c:order val="0"/>
          <c:tx>
            <c:strRef>
              <c:f>ZBIR!$A$8</c:f>
              <c:strCache>
                <c:ptCount val="1"/>
                <c:pt idx="0">
                  <c:v>укупно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ZBIR!$B$8:$E$8</c:f>
              <c:numCache>
                <c:formatCode>0</c:formatCode>
                <c:ptCount val="4"/>
                <c:pt idx="0">
                  <c:v>17331975.800000008</c:v>
                </c:pt>
                <c:pt idx="1">
                  <c:v>10860943.659999998</c:v>
                </c:pt>
                <c:pt idx="2">
                  <c:v>9552874.1500000004</c:v>
                </c:pt>
                <c:pt idx="3">
                  <c:v>9475648.5299999993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B-432D-8CB6-821C7A042D85}"/>
            </c:ext>
          </c:extLst>
        </c:ser>
        <c:ser>
          <c:idx val="1"/>
          <c:order val="1"/>
          <c:tx>
            <c:strRef>
              <c:f>ZBIR!$A$9</c:f>
              <c:strCache>
                <c:ptCount val="1"/>
                <c:pt idx="0">
                  <c:v>приходи од закупа некретнина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ZBIR!$B$9:$E$9</c:f>
              <c:numCache>
                <c:formatCode>0</c:formatCode>
                <c:ptCount val="4"/>
                <c:pt idx="0">
                  <c:v>12113691.410000008</c:v>
                </c:pt>
                <c:pt idx="1">
                  <c:v>7445777.7699999977</c:v>
                </c:pt>
                <c:pt idx="2">
                  <c:v>8101085.4400000004</c:v>
                </c:pt>
                <c:pt idx="3">
                  <c:v>7915858.9299999988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B-432D-8CB6-821C7A042D85}"/>
            </c:ext>
          </c:extLst>
        </c:ser>
        <c:ser>
          <c:idx val="2"/>
          <c:order val="2"/>
          <c:tx>
            <c:strRef>
              <c:f>ZBIR!$A$10</c:f>
              <c:strCache>
                <c:ptCount val="1"/>
                <c:pt idx="0">
                  <c:v>приходи/примици од продаје некретнина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ZBIR!$B$10:$E$10</c:f>
              <c:numCache>
                <c:formatCode>0</c:formatCode>
                <c:ptCount val="4"/>
                <c:pt idx="0">
                  <c:v>2645964.39</c:v>
                </c:pt>
                <c:pt idx="1">
                  <c:v>1867190.8900000001</c:v>
                </c:pt>
                <c:pt idx="2">
                  <c:v>481782.03</c:v>
                </c:pt>
                <c:pt idx="3">
                  <c:v>1065738.6000000001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FB-432D-8CB6-821C7A042D85}"/>
            </c:ext>
          </c:extLst>
        </c:ser>
        <c:ser>
          <c:idx val="3"/>
          <c:order val="3"/>
          <c:tx>
            <c:strRef>
              <c:f>ZBIR!$A$11</c:f>
              <c:strCache>
                <c:ptCount val="1"/>
                <c:pt idx="0">
                  <c:v>други приходи и примици остварени од некретнина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ZBIR!$B$11:$E$11</c:f>
              <c:numCache>
                <c:formatCode>0</c:formatCode>
                <c:ptCount val="4"/>
                <c:pt idx="0">
                  <c:v>2572320</c:v>
                </c:pt>
                <c:pt idx="1">
                  <c:v>1547975</c:v>
                </c:pt>
                <c:pt idx="2">
                  <c:v>970006.67999999993</c:v>
                </c:pt>
                <c:pt idx="3">
                  <c:v>494051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FB-432D-8CB6-821C7A042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5440"/>
        <c:axId val="12767616"/>
      </c:lineChart>
      <c:catAx>
        <c:axId val="127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2767616"/>
        <c:crosses val="autoZero"/>
        <c:auto val="1"/>
        <c:lblAlgn val="ctr"/>
        <c:lblOffset val="100"/>
        <c:noMultiLvlLbl val="0"/>
      </c:catAx>
      <c:valAx>
        <c:axId val="12767616"/>
        <c:scaling>
          <c:orientation val="minMax"/>
          <c:max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276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22904644581974"/>
          <c:y val="0.11720039727504605"/>
          <c:w val="0.29377095355418026"/>
          <c:h val="0.78173386526413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98635170603675"/>
          <c:y val="0.12407063197026022"/>
          <c:w val="0.54821417125614469"/>
          <c:h val="0.77436480988203615"/>
        </c:manualLayout>
      </c:layout>
      <c:lineChart>
        <c:grouping val="standard"/>
        <c:varyColors val="0"/>
        <c:ser>
          <c:idx val="0"/>
          <c:order val="0"/>
          <c:tx>
            <c:strRef>
              <c:f>ZBIR!$A$8</c:f>
              <c:strCache>
                <c:ptCount val="1"/>
                <c:pt idx="0">
                  <c:v>укупно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ZBIR!$B$8:$E$8</c:f>
              <c:numCache>
                <c:formatCode>0</c:formatCode>
                <c:ptCount val="4"/>
                <c:pt idx="0">
                  <c:v>17331975.800000008</c:v>
                </c:pt>
                <c:pt idx="1">
                  <c:v>10860943.659999998</c:v>
                </c:pt>
                <c:pt idx="2">
                  <c:v>9552874.1500000004</c:v>
                </c:pt>
                <c:pt idx="3">
                  <c:v>9475648.5299999993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B-432D-8CB6-821C7A042D85}"/>
            </c:ext>
          </c:extLst>
        </c:ser>
        <c:ser>
          <c:idx val="1"/>
          <c:order val="1"/>
          <c:tx>
            <c:strRef>
              <c:f>ZBIR!$A$9</c:f>
              <c:strCache>
                <c:ptCount val="1"/>
                <c:pt idx="0">
                  <c:v>приходи од закупа некретнина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ZBIR!$B$9:$E$9</c:f>
              <c:numCache>
                <c:formatCode>0</c:formatCode>
                <c:ptCount val="4"/>
                <c:pt idx="0">
                  <c:v>12113691.410000008</c:v>
                </c:pt>
                <c:pt idx="1">
                  <c:v>7445777.7699999977</c:v>
                </c:pt>
                <c:pt idx="2">
                  <c:v>8101085.4400000004</c:v>
                </c:pt>
                <c:pt idx="3">
                  <c:v>7915858.9299999988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B-432D-8CB6-821C7A042D85}"/>
            </c:ext>
          </c:extLst>
        </c:ser>
        <c:ser>
          <c:idx val="2"/>
          <c:order val="2"/>
          <c:tx>
            <c:strRef>
              <c:f>ZBIR!$A$10</c:f>
              <c:strCache>
                <c:ptCount val="1"/>
                <c:pt idx="0">
                  <c:v>приходи/примици од продаје некретнина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ZBIR!$B$10:$E$10</c:f>
              <c:numCache>
                <c:formatCode>0</c:formatCode>
                <c:ptCount val="4"/>
                <c:pt idx="0">
                  <c:v>2645964.39</c:v>
                </c:pt>
                <c:pt idx="1">
                  <c:v>1867190.8900000001</c:v>
                </c:pt>
                <c:pt idx="2">
                  <c:v>481782.03</c:v>
                </c:pt>
                <c:pt idx="3">
                  <c:v>1065738.6000000001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FB-432D-8CB6-821C7A042D85}"/>
            </c:ext>
          </c:extLst>
        </c:ser>
        <c:ser>
          <c:idx val="3"/>
          <c:order val="3"/>
          <c:tx>
            <c:strRef>
              <c:f>ZBIR!$A$11</c:f>
              <c:strCache>
                <c:ptCount val="1"/>
                <c:pt idx="0">
                  <c:v>други приходи и примици остварени од некретнина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ZBIR!$B$7:$E$7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ZBIR!$B$11:$E$11</c:f>
              <c:numCache>
                <c:formatCode>0</c:formatCode>
                <c:ptCount val="4"/>
                <c:pt idx="0">
                  <c:v>2572320</c:v>
                </c:pt>
                <c:pt idx="1">
                  <c:v>1547975</c:v>
                </c:pt>
                <c:pt idx="2">
                  <c:v>970006.67999999993</c:v>
                </c:pt>
                <c:pt idx="3">
                  <c:v>494051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FB-432D-8CB6-821C7A042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58944"/>
        <c:axId val="151460864"/>
      </c:lineChart>
      <c:catAx>
        <c:axId val="1514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1460864"/>
        <c:crosses val="autoZero"/>
        <c:auto val="1"/>
        <c:lblAlgn val="ctr"/>
        <c:lblOffset val="100"/>
        <c:noMultiLvlLbl val="0"/>
      </c:catAx>
      <c:valAx>
        <c:axId val="151460864"/>
        <c:scaling>
          <c:orientation val="minMax"/>
          <c:max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14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22903878735699"/>
          <c:y val="7.1422741652229241E-2"/>
          <c:w val="0.29377095355418026"/>
          <c:h val="0.9285772583477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6521612541135"/>
          <c:y val="0.21915287869390354"/>
          <c:w val="0.62938188897861991"/>
          <c:h val="0.71729500679884894"/>
        </c:manualLayout>
      </c:layout>
      <c:lineChart>
        <c:grouping val="standard"/>
        <c:varyColors val="0"/>
        <c:ser>
          <c:idx val="0"/>
          <c:order val="0"/>
          <c:tx>
            <c:strRef>
              <c:f>'ZBIR sve JLS'!$A$8</c:f>
              <c:strCache>
                <c:ptCount val="1"/>
                <c:pt idx="0">
                  <c:v>укупно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JLS'!$B$8:$E$8</c:f>
              <c:numCache>
                <c:formatCode>0</c:formatCode>
                <c:ptCount val="4"/>
                <c:pt idx="0">
                  <c:v>35416306.600000001</c:v>
                </c:pt>
                <c:pt idx="1">
                  <c:v>47203461.879999995</c:v>
                </c:pt>
                <c:pt idx="2">
                  <c:v>43803766.569999993</c:v>
                </c:pt>
                <c:pt idx="3">
                  <c:v>49393074.789999999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C-4A9B-8AF8-7848BD5761D0}"/>
            </c:ext>
          </c:extLst>
        </c:ser>
        <c:ser>
          <c:idx val="1"/>
          <c:order val="1"/>
          <c:tx>
            <c:strRef>
              <c:f>'ZBIR sve JLS'!$A$9</c:f>
              <c:strCache>
                <c:ptCount val="1"/>
                <c:pt idx="0">
                  <c:v>текуће одржавање некретнина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JLS'!$B$9:$E$9</c:f>
              <c:numCache>
                <c:formatCode>0</c:formatCode>
                <c:ptCount val="4"/>
                <c:pt idx="0">
                  <c:v>3089205.85</c:v>
                </c:pt>
                <c:pt idx="1">
                  <c:v>3041570.96</c:v>
                </c:pt>
                <c:pt idx="2">
                  <c:v>4780623.2299999995</c:v>
                </c:pt>
                <c:pt idx="3">
                  <c:v>2919233.98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2C-4A9B-8AF8-7848BD5761D0}"/>
            </c:ext>
          </c:extLst>
        </c:ser>
        <c:ser>
          <c:idx val="2"/>
          <c:order val="2"/>
          <c:tx>
            <c:strRef>
              <c:f>'ZBIR sve JLS'!$A$10</c:f>
              <c:strCache>
                <c:ptCount val="1"/>
                <c:pt idx="0">
                  <c:v>инвестиционо одржавање/реконструкција/адаптација некретнина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JLS'!$B$10:$E$10</c:f>
              <c:numCache>
                <c:formatCode>0</c:formatCode>
                <c:ptCount val="4"/>
                <c:pt idx="0">
                  <c:v>7676224.1899999995</c:v>
                </c:pt>
                <c:pt idx="1">
                  <c:v>15531872.42</c:v>
                </c:pt>
                <c:pt idx="2">
                  <c:v>10472831.629999999</c:v>
                </c:pt>
                <c:pt idx="3">
                  <c:v>10718010.440000001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2C-4A9B-8AF8-7848BD5761D0}"/>
            </c:ext>
          </c:extLst>
        </c:ser>
        <c:ser>
          <c:idx val="3"/>
          <c:order val="3"/>
          <c:tx>
            <c:strRef>
              <c:f>'ZBIR sve JLS'!$A$11</c:f>
              <c:strCache>
                <c:ptCount val="1"/>
                <c:pt idx="0">
                  <c:v>прибављање/изградња некретнина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'ZBIR sve JLS'!$B$7:$E$7</c:f>
              <c:strCache>
                <c:ptCount val="4"/>
                <c:pt idx="0">
                  <c:v>2017. година</c:v>
                </c:pt>
                <c:pt idx="1">
                  <c:v>2018. година</c:v>
                </c:pt>
                <c:pt idx="2">
                  <c:v>2019. година</c:v>
                </c:pt>
                <c:pt idx="3">
                  <c:v>2020. година</c:v>
                </c:pt>
              </c:strCache>
            </c:strRef>
          </c:cat>
          <c:val>
            <c:numRef>
              <c:f>'ZBIR sve JLS'!$B$11:$E$11</c:f>
              <c:numCache>
                <c:formatCode>0</c:formatCode>
                <c:ptCount val="4"/>
                <c:pt idx="0">
                  <c:v>24650876.560000002</c:v>
                </c:pt>
                <c:pt idx="1">
                  <c:v>28630018.499999996</c:v>
                </c:pt>
                <c:pt idx="2">
                  <c:v>28550311.709999997</c:v>
                </c:pt>
                <c:pt idx="3">
                  <c:v>35755830.369999997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2C-4A9B-8AF8-7848BD57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10240"/>
        <c:axId val="151519616"/>
      </c:lineChart>
      <c:catAx>
        <c:axId val="1512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1519616"/>
        <c:crosses val="autoZero"/>
        <c:auto val="1"/>
        <c:lblAlgn val="ctr"/>
        <c:lblOffset val="100"/>
        <c:noMultiLvlLbl val="0"/>
      </c:catAx>
      <c:valAx>
        <c:axId val="151519616"/>
        <c:scaling>
          <c:orientation val="minMax"/>
          <c:max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sr-Cyrl-BA"/>
                  <a:t>КМ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121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60636936343917"/>
          <c:y val="0.16020721930813095"/>
          <c:w val="0.24373036232821657"/>
          <c:h val="0.83325313253008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r>
              <a:rPr lang="en-US"/>
              <a:t>Korisnici poslovnih prostora posmatrano po površini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036089238845"/>
          <c:y val="0.14125150244069956"/>
          <c:w val="0.57711034056644783"/>
          <c:h val="0.757562898095682"/>
        </c:manualLayout>
      </c:layout>
      <c:lineChart>
        <c:grouping val="standard"/>
        <c:varyColors val="0"/>
        <c:ser>
          <c:idx val="0"/>
          <c:order val="0"/>
          <c:tx>
            <c:strRef>
              <c:f>'ZBIR LAT'!$C$38:$D$38</c:f>
              <c:strCache>
                <c:ptCount val="2"/>
                <c:pt idx="0">
                  <c:v>korisnici poslovnog prostora s ugovorenom zakupninom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'ZBIR LAT'!$E$37:$H$37</c:f>
              <c:strCache>
                <c:ptCount val="4"/>
                <c:pt idx="0">
                  <c:v>31.12.2017.</c:v>
                </c:pt>
                <c:pt idx="1">
                  <c:v> 31.12.2018.</c:v>
                </c:pt>
                <c:pt idx="2">
                  <c:v> 31.12.2019.</c:v>
                </c:pt>
                <c:pt idx="3">
                  <c:v>31.12.2020.</c:v>
                </c:pt>
              </c:strCache>
            </c:strRef>
          </c:cat>
          <c:val>
            <c:numRef>
              <c:f>'ZBIR LAT'!$E$38:$H$38</c:f>
              <c:numCache>
                <c:formatCode>General</c:formatCode>
                <c:ptCount val="4"/>
                <c:pt idx="0">
                  <c:v>34097.32</c:v>
                </c:pt>
                <c:pt idx="1">
                  <c:v>37747.33</c:v>
                </c:pt>
                <c:pt idx="2">
                  <c:v>37820.149999999994</c:v>
                </c:pt>
                <c:pt idx="3">
                  <c:v>42605.55999999999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89-4EBC-B2F9-FCB74674AD59}"/>
            </c:ext>
          </c:extLst>
        </c:ser>
        <c:ser>
          <c:idx val="1"/>
          <c:order val="1"/>
          <c:tx>
            <c:strRef>
              <c:f>'ZBIR LAT'!$C$39:$D$39</c:f>
              <c:strCache>
                <c:ptCount val="2"/>
                <c:pt idx="0">
                  <c:v>korisnici poslovnog prostora bez ugovorene zakupnine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'ZBIR LAT'!$E$37:$H$37</c:f>
              <c:strCache>
                <c:ptCount val="4"/>
                <c:pt idx="0">
                  <c:v>31.12.2017.</c:v>
                </c:pt>
                <c:pt idx="1">
                  <c:v> 31.12.2018.</c:v>
                </c:pt>
                <c:pt idx="2">
                  <c:v> 31.12.2019.</c:v>
                </c:pt>
                <c:pt idx="3">
                  <c:v>31.12.2020.</c:v>
                </c:pt>
              </c:strCache>
            </c:strRef>
          </c:cat>
          <c:val>
            <c:numRef>
              <c:f>'ZBIR LAT'!$E$39:$H$39</c:f>
              <c:numCache>
                <c:formatCode>General</c:formatCode>
                <c:ptCount val="4"/>
                <c:pt idx="0">
                  <c:v>49222.25</c:v>
                </c:pt>
                <c:pt idx="1">
                  <c:v>39855.75</c:v>
                </c:pt>
                <c:pt idx="2">
                  <c:v>38223.050000000003</c:v>
                </c:pt>
                <c:pt idx="3">
                  <c:v>57002.490000000005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89-4EBC-B2F9-FCB74674AD59}"/>
            </c:ext>
          </c:extLst>
        </c:ser>
        <c:ser>
          <c:idx val="2"/>
          <c:order val="2"/>
          <c:tx>
            <c:strRef>
              <c:f>'ZBIR LAT'!$C$40:$D$40</c:f>
              <c:strCache>
                <c:ptCount val="2"/>
                <c:pt idx="0">
                  <c:v>nekorišten poslovni prostor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'ZBIR LAT'!$E$37:$H$37</c:f>
              <c:strCache>
                <c:ptCount val="4"/>
                <c:pt idx="0">
                  <c:v>31.12.2017.</c:v>
                </c:pt>
                <c:pt idx="1">
                  <c:v> 31.12.2018.</c:v>
                </c:pt>
                <c:pt idx="2">
                  <c:v> 31.12.2019.</c:v>
                </c:pt>
                <c:pt idx="3">
                  <c:v>31.12.2020.</c:v>
                </c:pt>
              </c:strCache>
            </c:strRef>
          </c:cat>
          <c:val>
            <c:numRef>
              <c:f>'ZBIR LAT'!$E$40:$H$40</c:f>
              <c:numCache>
                <c:formatCode>General</c:formatCode>
                <c:ptCount val="4"/>
                <c:pt idx="0">
                  <c:v>22499.35</c:v>
                </c:pt>
                <c:pt idx="1">
                  <c:v>21474.38</c:v>
                </c:pt>
                <c:pt idx="2">
                  <c:v>20390.28</c:v>
                </c:pt>
                <c:pt idx="3">
                  <c:v>20280.559999999998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89-4EBC-B2F9-FCB74674AD59}"/>
            </c:ext>
          </c:extLst>
        </c:ser>
        <c:ser>
          <c:idx val="3"/>
          <c:order val="3"/>
          <c:tx>
            <c:strRef>
              <c:f>'ZBIR LAT'!$C$41:$D$41</c:f>
              <c:strCache>
                <c:ptCount val="2"/>
                <c:pt idx="0">
                  <c:v>korisnici poslovnog prostora s ugovorenom zakupinom pod posebnim uslovima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'ZBIR LAT'!$E$37:$H$37</c:f>
              <c:strCache>
                <c:ptCount val="4"/>
                <c:pt idx="0">
                  <c:v>31.12.2017.</c:v>
                </c:pt>
                <c:pt idx="1">
                  <c:v> 31.12.2018.</c:v>
                </c:pt>
                <c:pt idx="2">
                  <c:v> 31.12.2019.</c:v>
                </c:pt>
                <c:pt idx="3">
                  <c:v>31.12.2020.</c:v>
                </c:pt>
              </c:strCache>
            </c:strRef>
          </c:cat>
          <c:val>
            <c:numRef>
              <c:f>'ZBIR LAT'!$E$41:$H$41</c:f>
              <c:numCache>
                <c:formatCode>General</c:formatCode>
                <c:ptCount val="4"/>
                <c:pt idx="0">
                  <c:v>6969.79</c:v>
                </c:pt>
                <c:pt idx="1">
                  <c:v>13291.51</c:v>
                </c:pt>
                <c:pt idx="2">
                  <c:v>15551.83</c:v>
                </c:pt>
                <c:pt idx="3">
                  <c:v>16773.440000000002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89-4EBC-B2F9-FCB74674A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90656"/>
        <c:axId val="153992576"/>
      </c:lineChart>
      <c:catAx>
        <c:axId val="1539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3992576"/>
        <c:crosses val="autoZero"/>
        <c:auto val="1"/>
        <c:lblAlgn val="ctr"/>
        <c:lblOffset val="100"/>
        <c:noMultiLvlLbl val="0"/>
      </c:catAx>
      <c:valAx>
        <c:axId val="1539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39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46500222484475"/>
          <c:y val="0.17994411108660507"/>
          <c:w val="0.29593603087697579"/>
          <c:h val="0.74865723361247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r>
              <a:rPr lang="en-US"/>
              <a:t>Korištenje poslovnih prostora u zavisnosti od načina ugovaranja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156443114293972"/>
          <c:y val="0.2310120876146087"/>
          <c:w val="0.65843556885706045"/>
          <c:h val="0.76265718972115926"/>
        </c:manualLayout>
      </c:layout>
      <c:pie3DChart>
        <c:varyColors val="1"/>
        <c:ser>
          <c:idx val="0"/>
          <c:order val="0"/>
          <c:tx>
            <c:strRef>
              <c:f>'Збир копија'!$C$96</c:f>
              <c:strCache>
                <c:ptCount val="1"/>
                <c:pt idx="0">
                  <c:v>Struktura korisnika PP_po načinu ugovaranja_%_u 15_JLS_stanje na dan 31.12.2020. godine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8B0-4050-9074-4F62806C68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8B0-4050-9074-4F62806C6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8B0-4050-9074-4F62806C68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8B0-4050-9074-4F62806C68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8B0-4050-9074-4F62806C683E}"/>
              </c:ext>
            </c:extLst>
          </c:dPt>
          <c:dLbls>
            <c:dLbl>
              <c:idx val="0"/>
              <c:layout>
                <c:manualLayout>
                  <c:x val="-0.13611069358306593"/>
                  <c:y val="6.88518583405262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050-9074-4F62806C683E}"/>
                </c:ext>
              </c:extLst>
            </c:dLbl>
            <c:dLbl>
              <c:idx val="1"/>
              <c:layout>
                <c:manualLayout>
                  <c:x val="-0.13672963352655806"/>
                  <c:y val="-0.16774818823549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050-9074-4F62806C683E}"/>
                </c:ext>
              </c:extLst>
            </c:dLbl>
            <c:dLbl>
              <c:idx val="2"/>
              <c:layout>
                <c:manualLayout>
                  <c:x val="0.18976431812587272"/>
                  <c:y val="-7.71329894968935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050-9074-4F62806C683E}"/>
                </c:ext>
              </c:extLst>
            </c:dLbl>
            <c:dLbl>
              <c:idx val="4"/>
              <c:layout>
                <c:manualLayout>
                  <c:x val="0.11184759427601726"/>
                  <c:y val="8.69841919273926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B0-4050-9074-4F62806C683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'Збир копија'!$B$97:$B$101</c:f>
              <c:strCache>
                <c:ptCount val="5"/>
                <c:pt idx="0">
                  <c:v>bez ugovorene zakupnine</c:v>
                </c:pt>
                <c:pt idx="1">
                  <c:v>pod posebnim uslovima</c:v>
                </c:pt>
                <c:pt idx="2">
                  <c:v>s ugovorenom zakupninom</c:v>
                </c:pt>
                <c:pt idx="3">
                  <c:v>bespravno korištenje</c:v>
                </c:pt>
                <c:pt idx="4">
                  <c:v>nekorišteni</c:v>
                </c:pt>
              </c:strCache>
            </c:strRef>
          </c:cat>
          <c:val>
            <c:numRef>
              <c:f>'Збир копија'!$C$97:$C$101</c:f>
              <c:numCache>
                <c:formatCode>0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32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B0-4050-9074-4F62806C68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6603881619990938"/>
          <c:w val="0.3267975671548477"/>
          <c:h val="0.70773411973289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Constantia" panose="02030602050306030303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'2 КОР ПП  kopija'!$C$7</c:f>
              <c:strCache>
                <c:ptCount val="1"/>
                <c:pt idx="0">
                  <c:v>са уговореном закупнином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КОР ПП  kopija'!$B$8:$B$22</c:f>
              <c:strCache>
                <c:ptCount val="15"/>
                <c:pt idx="0">
                  <c:v>Билећа</c:v>
                </c:pt>
                <c:pt idx="1">
                  <c:v>Зворник</c:v>
                </c:pt>
                <c:pt idx="2">
                  <c:v>Милићи </c:v>
                </c:pt>
                <c:pt idx="3">
                  <c:v>Бијељина</c:v>
                </c:pt>
                <c:pt idx="4">
                  <c:v>Дервента</c:v>
                </c:pt>
                <c:pt idx="5">
                  <c:v>Котор Варош </c:v>
                </c:pt>
                <c:pt idx="6">
                  <c:v>Градишка</c:v>
                </c:pt>
                <c:pt idx="7">
                  <c:v>Требиње</c:v>
                </c:pt>
                <c:pt idx="8">
                  <c:v>Приједор </c:v>
                </c:pt>
                <c:pt idx="9">
                  <c:v>Добој</c:v>
                </c:pt>
                <c:pt idx="10">
                  <c:v>Бањалука</c:v>
                </c:pt>
                <c:pt idx="11">
                  <c:v>Источно Ново Сарајево</c:v>
                </c:pt>
                <c:pt idx="12">
                  <c:v>Гацко</c:v>
                </c:pt>
                <c:pt idx="13">
                  <c:v>Источна Илиџа</c:v>
                </c:pt>
                <c:pt idx="14">
                  <c:v>Модрича</c:v>
                </c:pt>
              </c:strCache>
            </c:strRef>
          </c:cat>
          <c:val>
            <c:numRef>
              <c:f>'2 КОР ПП  kopija'!$C$8:$C$22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59</c:v>
                </c:pt>
                <c:pt idx="4">
                  <c:v>58</c:v>
                </c:pt>
                <c:pt idx="5">
                  <c:v>57</c:v>
                </c:pt>
                <c:pt idx="6">
                  <c:v>41</c:v>
                </c:pt>
                <c:pt idx="7">
                  <c:v>31</c:v>
                </c:pt>
                <c:pt idx="8">
                  <c:v>29</c:v>
                </c:pt>
                <c:pt idx="9">
                  <c:v>26</c:v>
                </c:pt>
                <c:pt idx="10">
                  <c:v>21</c:v>
                </c:pt>
                <c:pt idx="11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6-49FD-A1A2-F8A0DB55B124}"/>
            </c:ext>
          </c:extLst>
        </c:ser>
        <c:ser>
          <c:idx val="1"/>
          <c:order val="1"/>
          <c:tx>
            <c:strRef>
              <c:f>'2 КОР ПП  kopija'!$D$7</c:f>
              <c:strCache>
                <c:ptCount val="1"/>
                <c:pt idx="0">
                  <c:v>без уговорене закупнине и уговореном закупнином под посебним условима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КОР ПП  kopija'!$B$8:$B$22</c:f>
              <c:strCache>
                <c:ptCount val="15"/>
                <c:pt idx="0">
                  <c:v>Билећа</c:v>
                </c:pt>
                <c:pt idx="1">
                  <c:v>Зворник</c:v>
                </c:pt>
                <c:pt idx="2">
                  <c:v>Милићи </c:v>
                </c:pt>
                <c:pt idx="3">
                  <c:v>Бијељина</c:v>
                </c:pt>
                <c:pt idx="4">
                  <c:v>Дервента</c:v>
                </c:pt>
                <c:pt idx="5">
                  <c:v>Котор Варош </c:v>
                </c:pt>
                <c:pt idx="6">
                  <c:v>Градишка</c:v>
                </c:pt>
                <c:pt idx="7">
                  <c:v>Требиње</c:v>
                </c:pt>
                <c:pt idx="8">
                  <c:v>Приједор </c:v>
                </c:pt>
                <c:pt idx="9">
                  <c:v>Добој</c:v>
                </c:pt>
                <c:pt idx="10">
                  <c:v>Бањалука</c:v>
                </c:pt>
                <c:pt idx="11">
                  <c:v>Источно Ново Сарајево</c:v>
                </c:pt>
                <c:pt idx="12">
                  <c:v>Гацко</c:v>
                </c:pt>
                <c:pt idx="13">
                  <c:v>Источна Илиџа</c:v>
                </c:pt>
                <c:pt idx="14">
                  <c:v>Модрича</c:v>
                </c:pt>
              </c:strCache>
            </c:strRef>
          </c:cat>
          <c:val>
            <c:numRef>
              <c:f>'2 КОР ПП  kopija'!$D$8:$D$22</c:f>
              <c:numCache>
                <c:formatCode>General</c:formatCode>
                <c:ptCount val="15"/>
                <c:pt idx="3">
                  <c:v>41</c:v>
                </c:pt>
                <c:pt idx="6">
                  <c:v>59</c:v>
                </c:pt>
                <c:pt idx="7">
                  <c:v>59</c:v>
                </c:pt>
                <c:pt idx="8">
                  <c:v>41</c:v>
                </c:pt>
                <c:pt idx="9">
                  <c:v>53</c:v>
                </c:pt>
                <c:pt idx="10" formatCode="0">
                  <c:v>68</c:v>
                </c:pt>
                <c:pt idx="11">
                  <c:v>82</c:v>
                </c:pt>
                <c:pt idx="12">
                  <c:v>84</c:v>
                </c:pt>
                <c:pt idx="13">
                  <c:v>57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6-49FD-A1A2-F8A0DB55B124}"/>
            </c:ext>
          </c:extLst>
        </c:ser>
        <c:ser>
          <c:idx val="2"/>
          <c:order val="2"/>
          <c:tx>
            <c:strRef>
              <c:f>'2 КОР ПП  kopija'!$E$7</c:f>
              <c:strCache>
                <c:ptCount val="1"/>
                <c:pt idx="0">
                  <c:v>некориштен пословни простор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КОР ПП  kopija'!$B$8:$B$22</c:f>
              <c:strCache>
                <c:ptCount val="15"/>
                <c:pt idx="0">
                  <c:v>Билећа</c:v>
                </c:pt>
                <c:pt idx="1">
                  <c:v>Зворник</c:v>
                </c:pt>
                <c:pt idx="2">
                  <c:v>Милићи </c:v>
                </c:pt>
                <c:pt idx="3">
                  <c:v>Бијељина</c:v>
                </c:pt>
                <c:pt idx="4">
                  <c:v>Дервента</c:v>
                </c:pt>
                <c:pt idx="5">
                  <c:v>Котор Варош </c:v>
                </c:pt>
                <c:pt idx="6">
                  <c:v>Градишка</c:v>
                </c:pt>
                <c:pt idx="7">
                  <c:v>Требиње</c:v>
                </c:pt>
                <c:pt idx="8">
                  <c:v>Приједор </c:v>
                </c:pt>
                <c:pt idx="9">
                  <c:v>Добој</c:v>
                </c:pt>
                <c:pt idx="10">
                  <c:v>Бањалука</c:v>
                </c:pt>
                <c:pt idx="11">
                  <c:v>Источно Ново Сарајево</c:v>
                </c:pt>
                <c:pt idx="12">
                  <c:v>Гацко</c:v>
                </c:pt>
                <c:pt idx="13">
                  <c:v>Источна Илиџа</c:v>
                </c:pt>
                <c:pt idx="14">
                  <c:v>Модрича</c:v>
                </c:pt>
              </c:strCache>
            </c:strRef>
          </c:cat>
          <c:val>
            <c:numRef>
              <c:f>'2 КОР ПП  kopija'!$E$8:$E$22</c:f>
              <c:numCache>
                <c:formatCode>General</c:formatCode>
                <c:ptCount val="15"/>
                <c:pt idx="4" formatCode="0">
                  <c:v>42</c:v>
                </c:pt>
                <c:pt idx="5" formatCode="0">
                  <c:v>43</c:v>
                </c:pt>
                <c:pt idx="7" formatCode="0">
                  <c:v>10</c:v>
                </c:pt>
                <c:pt idx="8" formatCode="0">
                  <c:v>29</c:v>
                </c:pt>
                <c:pt idx="9" formatCode="0">
                  <c:v>21</c:v>
                </c:pt>
                <c:pt idx="10" formatCode="0">
                  <c:v>11</c:v>
                </c:pt>
                <c:pt idx="12" formatCode="0">
                  <c:v>8</c:v>
                </c:pt>
                <c:pt idx="13" formatCode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6-49FD-A1A2-F8A0DB55B124}"/>
            </c:ext>
          </c:extLst>
        </c:ser>
        <c:ser>
          <c:idx val="3"/>
          <c:order val="3"/>
          <c:tx>
            <c:strRef>
              <c:f>'2 КОР ПП  kopija'!$F$7</c:f>
              <c:strCache>
                <c:ptCount val="1"/>
                <c:pt idx="0">
                  <c:v>бесравно кориштење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КОР ПП  kopija'!$B$8:$B$22</c:f>
              <c:strCache>
                <c:ptCount val="15"/>
                <c:pt idx="0">
                  <c:v>Билећа</c:v>
                </c:pt>
                <c:pt idx="1">
                  <c:v>Зворник</c:v>
                </c:pt>
                <c:pt idx="2">
                  <c:v>Милићи </c:v>
                </c:pt>
                <c:pt idx="3">
                  <c:v>Бијељина</c:v>
                </c:pt>
                <c:pt idx="4">
                  <c:v>Дервента</c:v>
                </c:pt>
                <c:pt idx="5">
                  <c:v>Котор Варош </c:v>
                </c:pt>
                <c:pt idx="6">
                  <c:v>Градишка</c:v>
                </c:pt>
                <c:pt idx="7">
                  <c:v>Требиње</c:v>
                </c:pt>
                <c:pt idx="8">
                  <c:v>Приједор </c:v>
                </c:pt>
                <c:pt idx="9">
                  <c:v>Добој</c:v>
                </c:pt>
                <c:pt idx="10">
                  <c:v>Бањалука</c:v>
                </c:pt>
                <c:pt idx="11">
                  <c:v>Источно Ново Сарајево</c:v>
                </c:pt>
                <c:pt idx="12">
                  <c:v>Гацко</c:v>
                </c:pt>
                <c:pt idx="13">
                  <c:v>Источна Илиџа</c:v>
                </c:pt>
                <c:pt idx="14">
                  <c:v>Модрича</c:v>
                </c:pt>
              </c:strCache>
            </c:strRef>
          </c:cat>
          <c:val>
            <c:numRef>
              <c:f>'2 КОР ПП  kopija'!$F$8:$F$22</c:f>
              <c:numCache>
                <c:formatCode>General</c:formatCode>
                <c:ptCount val="15"/>
                <c:pt idx="8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6-49FD-A1A2-F8A0DB55B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4646784"/>
        <c:axId val="156508160"/>
        <c:axId val="0"/>
      </c:bar3DChart>
      <c:catAx>
        <c:axId val="1546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56508160"/>
        <c:crosses val="autoZero"/>
        <c:auto val="1"/>
        <c:lblAlgn val="ctr"/>
        <c:lblOffset val="100"/>
        <c:noMultiLvlLbl val="0"/>
      </c:catAx>
      <c:valAx>
        <c:axId val="156508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6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648404809718138E-2"/>
          <c:y val="1.6588459265209625E-2"/>
          <c:w val="0.90198031319805361"/>
          <c:h val="0.14883897112367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150EAB7-3FD6-4A50-BE02-CE2EC559EB0B}" type="datetime1">
              <a:rPr lang="sr-Latn-CS" smtClean="0"/>
              <a:pPr/>
              <a:t>22.2.2022.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6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6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0B3327-48C3-4ABA-9FA3-38F856F49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4846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199C8E4-28F3-4328-A7A0-19FFF97EB2BC}" type="datetime1">
              <a:rPr lang="sr-Latn-CS" smtClean="0"/>
              <a:pPr/>
              <a:t>22.2.2022.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6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6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9984F3CE-AD5A-4805-8B8A-0E02F9652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3950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Чувар места за заглавље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99C8E4-28F3-4328-A7A0-19FFF97EB2BC}" type="datetime1">
              <a:rPr lang="sr-Latn-CS" smtClean="0"/>
              <a:pPr/>
              <a:t>22.2.2022.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BA" dirty="0"/>
          </a:p>
        </p:txBody>
      </p:sp>
      <p:sp>
        <p:nvSpPr>
          <p:cNvPr id="4" name="Чувар места за заглавље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99C8E4-28F3-4328-A7A0-19FFF97EB2BC}" type="datetime1">
              <a:rPr lang="sr-Latn-CS" smtClean="0"/>
              <a:pPr/>
              <a:t>22.2.2022.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99C8E4-28F3-4328-A7A0-19FFF97EB2BC}" type="datetime1">
              <a:rPr lang="sr-Latn-CS" smtClean="0"/>
              <a:pPr/>
              <a:t>22.2.2022.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72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5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1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6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8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52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005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0746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5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274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36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7994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836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792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82805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55249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7126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29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14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39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74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84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98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0A4B-C335-4D8A-BD17-94D9AA9513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8C19-7D91-4910-806B-ADBE7F82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B417-1598-43D3-9037-23E1A41246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D7C2-8324-472A-859E-AC6114EC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EEEEEE"/>
            </a:gs>
            <a:gs pos="54000">
              <a:schemeClr val="bg1"/>
            </a:gs>
            <a:gs pos="5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DE98F5-E737-411D-833C-AFFB17094CD9}" type="datetimeFigureOut">
              <a:rPr lang="bs-Latn-BA" smtClean="0"/>
              <a:t>22. 2. 2022.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672D8-9469-40D2-8978-35DAB3157427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3744416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sr-Latn-BA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Ревизија учинка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sr-Latn-BA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у јединицама локалне самоуправе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sr-Latn-B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sr-Latn-BA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az-Cyrl-AZ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Д</a:t>
            </a:r>
            <a:r>
              <a:rPr lang="sr-Latn-BA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р Милован Бојић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sr-Latn-BA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Бијељина, 06. октобар 2о21. године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ugaonik 1"/>
          <p:cNvSpPr/>
          <p:nvPr/>
        </p:nvSpPr>
        <p:spPr>
          <a:xfrm rot="10800000" flipV="1">
            <a:off x="1259632" y="385937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ГЛАВНА СЛУЖБА ЗА РЕВИЗИЈУ ЈАВНОГ СЕКТОРА РEПУБЛИКЕ СРПСКЕ</a:t>
            </a:r>
            <a:endParaRPr lang="en-US" sz="1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Расходи и издаци за некретнине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5"/>
          <p:cNvGraphicFramePr/>
          <p:nvPr>
            <p:extLst>
              <p:ext uri="{D42A27DB-BD31-4B8C-83A1-F6EECF244321}">
                <p14:modId xmlns:p14="http://schemas.microsoft.com/office/powerpoint/2010/main" val="4242133802"/>
              </p:ext>
            </p:extLst>
          </p:nvPr>
        </p:nvGraphicFramePr>
        <p:xfrm>
          <a:off x="914078" y="1503281"/>
          <a:ext cx="7258322" cy="401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388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Приходи и примици од некретнина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33"/>
          <p:cNvGraphicFramePr/>
          <p:nvPr>
            <p:extLst>
              <p:ext uri="{D42A27DB-BD31-4B8C-83A1-F6EECF244321}">
                <p14:modId xmlns:p14="http://schemas.microsoft.com/office/powerpoint/2010/main" val="908774718"/>
              </p:ext>
            </p:extLst>
          </p:nvPr>
        </p:nvGraphicFramePr>
        <p:xfrm>
          <a:off x="1115616" y="1484784"/>
          <a:ext cx="69847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19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3" y="359372"/>
            <a:ext cx="8512993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Cyrl-BA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Упоредни приказ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Приходи и примици – расходи-издаци од некретнина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33"/>
          <p:cNvGraphicFramePr/>
          <p:nvPr>
            <p:extLst>
              <p:ext uri="{D42A27DB-BD31-4B8C-83A1-F6EECF244321}">
                <p14:modId xmlns:p14="http://schemas.microsoft.com/office/powerpoint/2010/main" val="1935670156"/>
              </p:ext>
            </p:extLst>
          </p:nvPr>
        </p:nvGraphicFramePr>
        <p:xfrm>
          <a:off x="323528" y="1705239"/>
          <a:ext cx="3816424" cy="388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5"/>
          <p:cNvGraphicFramePr/>
          <p:nvPr>
            <p:extLst>
              <p:ext uri="{D42A27DB-BD31-4B8C-83A1-F6EECF244321}">
                <p14:modId xmlns:p14="http://schemas.microsoft.com/office/powerpoint/2010/main" val="1228039559"/>
              </p:ext>
            </p:extLst>
          </p:nvPr>
        </p:nvGraphicFramePr>
        <p:xfrm>
          <a:off x="4211959" y="1705239"/>
          <a:ext cx="4768577" cy="388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428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Корисници пословних простора и закупнине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44"/>
          <p:cNvGraphicFramePr/>
          <p:nvPr>
            <p:extLst>
              <p:ext uri="{D42A27DB-BD31-4B8C-83A1-F6EECF244321}">
                <p14:modId xmlns:p14="http://schemas.microsoft.com/office/powerpoint/2010/main" val="880853572"/>
              </p:ext>
            </p:extLst>
          </p:nvPr>
        </p:nvGraphicFramePr>
        <p:xfrm>
          <a:off x="539552" y="1841280"/>
          <a:ext cx="4104456" cy="389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5"/>
          <p:cNvGraphicFramePr/>
          <p:nvPr>
            <p:extLst>
              <p:ext uri="{D42A27DB-BD31-4B8C-83A1-F6EECF244321}">
                <p14:modId xmlns:p14="http://schemas.microsoft.com/office/powerpoint/2010/main" val="3028416987"/>
              </p:ext>
            </p:extLst>
          </p:nvPr>
        </p:nvGraphicFramePr>
        <p:xfrm>
          <a:off x="4696708" y="1772816"/>
          <a:ext cx="36724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384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Пословни простори и начин уговарања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3"/>
          <p:cNvGraphicFramePr/>
          <p:nvPr>
            <p:extLst>
              <p:ext uri="{D42A27DB-BD31-4B8C-83A1-F6EECF244321}">
                <p14:modId xmlns:p14="http://schemas.microsoft.com/office/powerpoint/2010/main" val="3950081184"/>
              </p:ext>
            </p:extLst>
          </p:nvPr>
        </p:nvGraphicFramePr>
        <p:xfrm>
          <a:off x="316865" y="1194432"/>
          <a:ext cx="8510270" cy="533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5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544600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Основни закључци ревизије учинка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472608"/>
          </a:xfrm>
        </p:spPr>
        <p:txBody>
          <a:bodyPr>
            <a:noAutofit/>
          </a:bodyPr>
          <a:lstStyle/>
          <a:p>
            <a:pPr marR="32385" lvl="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јединицама локалне самоуправе није </a:t>
            </a:r>
            <a:r>
              <a:rPr lang="sr-Cyrl-BA" sz="2000" b="1" dirty="0" err="1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обезбијеђен</a:t>
            </a: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одговарајући регулаторни и организациони оквир као једна од претпоставки за ефикасно управљање некретнинама.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 локалне самоуправе нису успоставиле евиденције, базе података и регистре некретнина са релевантним, потпуним и поузданим подацима и информацијама који би били кориштени у управљању некретнинама.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Карактеристичне су и изражене различите праксе у јединицама локалне самоуправе у погледу рјешавања питања власништва и евидентирања некретнина. 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 локалне самоуправе нису анализирале управљање некретнинама и предузимале мјере и активности које би резултирале ефикаснијим управљањем некретнинама.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посматраном периоду повећано је упошљавање некретнина у комерцијалној употреби у јединицама локалне самоуправе, али то није резултирало повећањем </a:t>
            </a:r>
            <a:r>
              <a:rPr lang="sr-Latn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 </a:t>
            </a: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некретнина, а посебно прихода по основу закупа.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Latn-BA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040" y="188640"/>
            <a:ext cx="8640960" cy="472592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 Препоруке ревизије учинка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472608"/>
          </a:xfrm>
        </p:spPr>
        <p:txBody>
          <a:bodyPr>
            <a:noAutofit/>
          </a:bodyPr>
          <a:lstStyle/>
          <a:p>
            <a:pPr marL="0" marR="32385" indent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48335" algn="l"/>
              </a:tabLst>
            </a:pPr>
            <a:r>
              <a:rPr lang="sr-Latn-BA" sz="20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Препоруке за Владу РС</a:t>
            </a:r>
          </a:p>
          <a:p>
            <a:pPr marR="32385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Анализира, преиспита и комплетира регулаторни оквир и на тај начин </a:t>
            </a:r>
            <a:r>
              <a:rPr lang="sr-Cyrl-BA" sz="2000" b="1" dirty="0" err="1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обезбиједи</a:t>
            </a: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претпоставке за успјешно управљање некретнинама у јединицама локалне самоуправе.</a:t>
            </a:r>
            <a:endParaRPr lang="sr-Latn-BA" sz="2000" b="1" dirty="0">
              <a:solidFill>
                <a:srgbClr val="0070C0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48335" algn="l"/>
              </a:tabLst>
            </a:pPr>
            <a:r>
              <a:rPr lang="sr-Cyrl-BA" sz="2000" b="1" dirty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Препоруке</a:t>
            </a:r>
            <a:r>
              <a:rPr lang="sr-Latn-BA" sz="2000" b="1" dirty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ЈЛС</a:t>
            </a:r>
            <a:endParaRPr lang="sr-Cyrl-BA" sz="2000" b="1" dirty="0">
              <a:solidFill>
                <a:srgbClr val="FF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Анализирају, иновирају и комплетирају регулаторни оквир и анализирају функционалност унутрашње организације у циљу ефикаснијег управљања некретнинама.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Успоставе и воде  евиденције, базе података и регистре некретнина и на тај начин </a:t>
            </a:r>
            <a:r>
              <a:rPr lang="sr-Cyrl-BA" sz="2000" b="1" dirty="0" err="1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обезбиједе</a:t>
            </a: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релевантне, потпуне и поуздане податке и информације неопходне за управљање некретнинама.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Континуирано проводе контролу, периодично анализирају и извјештавају о управљању некретнинама и предузимају мјере и активности на заштити и упошљавању некретнина.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48335" algn="l"/>
              </a:tabLst>
            </a:pP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Некретнине које се не користе за потребе јединица локалне самоуправе, јавних установа и комерцијалну употребу </a:t>
            </a:r>
            <a:r>
              <a:rPr lang="sr-Cyrl-BA" sz="2000" b="1" dirty="0" err="1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</a:t>
            </a:r>
            <a:r>
              <a:rPr lang="sr-Latn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ују </a:t>
            </a:r>
            <a:r>
              <a:rPr lang="sr-Cyrl-BA" sz="2000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одговарајуће начине како би се оствариле одређене друштвене и економске користи.</a:t>
            </a:r>
            <a:endParaRPr lang="sr-Cyrl-BA" sz="2000" b="1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Latn-BA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0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136904" cy="432048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Препоруке ревизије учинка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1108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Провођење препорука треба да обезбиједи: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Стварање претпоставки за успјешно управљање некретнинама (формално-правних, организационих, управљачких);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Успостављање и одржавање евиденција, база података и регистара непокретности;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Јединствено и једнообразно рјешавање питања власништва над непокретностима;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Уједначавање пракси у управљању непокретностима;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Упошљавање имовине у функцији остваривања друштвених и економских користи;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Транспарентнији поступци и процедуре управљања имовином.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лика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5" y="116632"/>
            <a:ext cx="147565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374" y="333044"/>
            <a:ext cx="8640960" cy="640829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Извјештавање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68051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Потпуна усглашеност налаза, закључака и препорука између Главне службе за ревизију и ЈЛС обухва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ћ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ених ревизијом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Latn-BA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Извјештај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 ревизије учинка достављен Народној скупштини РС – Одбор за ревизију, Предсједнику РС, Влади РС, 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Министарству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 финансија и Министарству управе и локалне самоуправе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Latn-BA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Извјештај ревизије учинка достављен ЈЛС које су обухваћене ревизијом (15 ЈЛС)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Latn-BA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Обавјештење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 о проведеној ревизији учинка свим ЈЛС</a:t>
            </a:r>
            <a:r>
              <a:rPr lang="sr-Cyrl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.</a:t>
            </a:r>
            <a:endParaRPr lang="sr-Latn-BA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sr-Latn-BA" sz="22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лик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0"/>
            <a:ext cx="2612512" cy="1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509915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Обавезе ЈЛС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6" cy="460851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az-Cyrl-AZ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Израда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 акционог плана поступања по извјештајима ревизије учинка;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Достављање акционог плана Одбору за ревизију Народне скупштине РС и Главној служби за ревизији;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az-Cyrl-AZ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Провођење</a:t>
            </a: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 акционог плана;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Праћење реализације акционог плана;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sr-Latn-BA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Извјештавање о провођењу акционог плана и постигнутим резултатима.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Latn-BA" sz="2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3" y="135389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лик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6632"/>
            <a:ext cx="237626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9046" y="188640"/>
            <a:ext cx="8640960" cy="648072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Основе ревизије учинка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3" y="1052736"/>
            <a:ext cx="8231009" cy="5040560"/>
          </a:xfrm>
          <a:ln>
            <a:noFill/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Ревизија учинка је независно и професионално испитивање  активности, процеса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програма и пројеката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 у надлежности владе, владиних и других институција јавног сектора у погледу економичности,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ефикасности и </a:t>
            </a:r>
            <a:r>
              <a:rPr lang="sr-Latn-BA" sz="2000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ефективности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sr-Latn-BA" sz="24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Основне 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арактеристике ревизије учинка: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Ревизија економичности, ефикасности и ефективности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Ревизија система, програма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пројеката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процеса 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активности, 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у надлежности јавног сектора;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Свеобухватна и системска активност;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Обухвата више институција са различитим улогама, надлежностима и одговорностима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Обухвата дужи временски период (3-5 година)</a:t>
            </a: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Не изражава мишљење, изражава закључак – закључке о успјешности процеса и активности.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sr-Latn-BA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576064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Синергијски</a:t>
            </a:r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 ефекти финансијске ревизије и ревизије учинка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67341"/>
              </p:ext>
            </p:extLst>
          </p:nvPr>
        </p:nvGraphicFramePr>
        <p:xfrm>
          <a:off x="539553" y="1970252"/>
          <a:ext cx="8208911" cy="3470093"/>
        </p:xfrm>
        <a:graphic>
          <a:graphicData uri="http://schemas.openxmlformats.org/drawingml/2006/table">
            <a:tbl>
              <a:tblPr firstRow="1" firstCol="1" bandRow="1"/>
              <a:tblGrid>
                <a:gridCol w="66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Ред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бр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Година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Ревизија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учинка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Финансијска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ревизија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Управљање</a:t>
                      </a:r>
                      <a:r>
                        <a:rPr lang="sr-Latn-BA" sz="1800" b="1" baseline="0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некретнинама у ЈЛС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ЈЛС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Успјешност</a:t>
                      </a:r>
                      <a:r>
                        <a:rPr lang="sr-Latn-BA" sz="1800" b="1" baseline="0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у превенцији малигних обољења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Домови</a:t>
                      </a:r>
                      <a:r>
                        <a:rPr lang="sr-Latn-BA" sz="1800" b="1" baseline="0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здравља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Остваривање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права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социјалној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заштити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Центри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социјални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рад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Управљање водоводним системима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Комунална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водоводна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Constantia" panose="02030602050306030303" pitchFamily="18" charset="0"/>
                          <a:ea typeface="Calibri"/>
                          <a:cs typeface="Times New Roman"/>
                        </a:rPr>
                        <a:t>предузећа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3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b="1" dirty="0">
                <a:solidFill>
                  <a:schemeClr val="tx2"/>
                </a:solidFill>
                <a:latin typeface="Constantia" panose="02030602050306030303" pitchFamily="18" charset="0"/>
              </a:rPr>
              <a:t>Хвала на пажњи!</a:t>
            </a:r>
            <a:endParaRPr lang="en-US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sr-Latn-BA" altLang="sr-Latn-RS" sz="2800" b="1" dirty="0">
                <a:solidFill>
                  <a:schemeClr val="accent2"/>
                </a:solidFill>
                <a:effectLst/>
                <a:latin typeface="Constantia" panose="02030602050306030303" pitchFamily="18" charset="0"/>
                <a:cs typeface="Arial" panose="020B0604020202020204" pitchFamily="34" charset="0"/>
              </a:rPr>
              <a:t>Шта је ревизија учинка</a:t>
            </a:r>
            <a:r>
              <a:rPr lang="sr-Latn-BA" altLang="sr-Latn-RS" sz="2800" b="1" dirty="0">
                <a:solidFill>
                  <a:schemeClr val="accent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ravougaonik zaobljenih uglova 2"/>
          <p:cNvSpPr/>
          <p:nvPr/>
        </p:nvSpPr>
        <p:spPr>
          <a:xfrm>
            <a:off x="827586" y="1124744"/>
            <a:ext cx="3096344" cy="762000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Није контрола – није инспекција</a:t>
            </a:r>
          </a:p>
        </p:txBody>
      </p:sp>
      <p:sp>
        <p:nvSpPr>
          <p:cNvPr id="17" name="Pravougaonik zaobljenih uglova 16"/>
          <p:cNvSpPr/>
          <p:nvPr/>
        </p:nvSpPr>
        <p:spPr>
          <a:xfrm>
            <a:off x="827584" y="2057399"/>
            <a:ext cx="3096344" cy="858795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Не тражи преваре, корупцију, криминалне радње</a:t>
            </a:r>
          </a:p>
        </p:txBody>
      </p:sp>
      <p:sp>
        <p:nvSpPr>
          <p:cNvPr id="18" name="Pravougaonik 17"/>
          <p:cNvSpPr/>
          <p:nvPr/>
        </p:nvSpPr>
        <p:spPr>
          <a:xfrm>
            <a:off x="827585" y="4914900"/>
            <a:ext cx="3096344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Не санкционише</a:t>
            </a:r>
          </a:p>
        </p:txBody>
      </p:sp>
      <p:sp>
        <p:nvSpPr>
          <p:cNvPr id="19" name="Pravougaonik 18"/>
          <p:cNvSpPr/>
          <p:nvPr/>
        </p:nvSpPr>
        <p:spPr>
          <a:xfrm>
            <a:off x="827586" y="5661248"/>
            <a:ext cx="3096344" cy="503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Не одлучује</a:t>
            </a:r>
            <a:endParaRPr kumimoji="0" lang="sr-Latn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ravougaonik 22"/>
          <p:cNvSpPr/>
          <p:nvPr/>
        </p:nvSpPr>
        <p:spPr>
          <a:xfrm>
            <a:off x="4716016" y="1124744"/>
            <a:ext cx="3600400" cy="76200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Испитивања у складу са </a:t>
            </a: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ISSAI </a:t>
            </a: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стандардима</a:t>
            </a: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 ревизије</a:t>
            </a:r>
          </a:p>
        </p:txBody>
      </p:sp>
      <p:sp>
        <p:nvSpPr>
          <p:cNvPr id="24" name="Pravougaonik 23"/>
          <p:cNvSpPr/>
          <p:nvPr/>
        </p:nvSpPr>
        <p:spPr>
          <a:xfrm>
            <a:off x="4727057" y="2057399"/>
            <a:ext cx="3589360" cy="858795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Процјена и оцјена система, процеса и активности</a:t>
            </a:r>
          </a:p>
        </p:txBody>
      </p:sp>
      <p:sp>
        <p:nvSpPr>
          <p:cNvPr id="26" name="Pravougaonik 25"/>
          <p:cNvSpPr/>
          <p:nvPr/>
        </p:nvSpPr>
        <p:spPr>
          <a:xfrm>
            <a:off x="4762812" y="4977407"/>
            <a:ext cx="3625612" cy="53340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Мотивише и подстиче промјене</a:t>
            </a:r>
            <a:endParaRPr kumimoji="0" lang="sr-Latn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Pravougaonik 26"/>
          <p:cNvSpPr/>
          <p:nvPr/>
        </p:nvSpPr>
        <p:spPr>
          <a:xfrm>
            <a:off x="4762812" y="5710066"/>
            <a:ext cx="3625612" cy="42621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У функцији</a:t>
            </a: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одлучивања</a:t>
            </a:r>
            <a:endParaRPr kumimoji="0" lang="sr-Latn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Pravougaonik 27"/>
          <p:cNvSpPr/>
          <p:nvPr/>
        </p:nvSpPr>
        <p:spPr>
          <a:xfrm>
            <a:off x="827584" y="3124200"/>
            <a:ext cx="3096344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Није на ад хоц основи</a:t>
            </a:r>
          </a:p>
        </p:txBody>
      </p:sp>
      <p:sp>
        <p:nvSpPr>
          <p:cNvPr id="30" name="Pravougaonik 29"/>
          <p:cNvSpPr/>
          <p:nvPr/>
        </p:nvSpPr>
        <p:spPr>
          <a:xfrm>
            <a:off x="4762813" y="3153032"/>
            <a:ext cx="3553603" cy="68580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Плански приступ базиран на ризику</a:t>
            </a:r>
          </a:p>
        </p:txBody>
      </p:sp>
      <p:sp>
        <p:nvSpPr>
          <p:cNvPr id="13" name="Pravougaonik 12"/>
          <p:cNvSpPr/>
          <p:nvPr/>
        </p:nvSpPr>
        <p:spPr>
          <a:xfrm>
            <a:off x="827585" y="4005064"/>
            <a:ext cx="3096344" cy="648071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Није класична ревизија</a:t>
            </a:r>
          </a:p>
        </p:txBody>
      </p:sp>
      <p:sp>
        <p:nvSpPr>
          <p:cNvPr id="14" name="Pravougaonik 22"/>
          <p:cNvSpPr/>
          <p:nvPr/>
        </p:nvSpPr>
        <p:spPr>
          <a:xfrm>
            <a:off x="4762812" y="4005063"/>
            <a:ext cx="3625611" cy="773085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Ревизија са карактеристикама пројекта</a:t>
            </a:r>
            <a:endParaRPr kumimoji="0" lang="sr-Latn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075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3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59911"/>
            <a:ext cx="8229600" cy="706090"/>
          </a:xfrm>
        </p:spPr>
        <p:txBody>
          <a:bodyPr>
            <a:normAutofit/>
          </a:bodyPr>
          <a:lstStyle/>
          <a:p>
            <a:r>
              <a:rPr lang="sr-Latn-BA" sz="2600" b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Подручја и теме ревизије учинка</a:t>
            </a:r>
            <a:endParaRPr lang="en-US" sz="2600" b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85487" y="955597"/>
            <a:ext cx="8372005" cy="548846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Подручја и теме бирају се у складу са критеријумима из стратешких докумената Главне службе за ревизију који су 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 у </a:t>
            </a: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основи критеријуми из 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INTOSAI </a:t>
            </a: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професионалних стандарда</a:t>
            </a:r>
          </a:p>
          <a:p>
            <a:pPr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Финансијски менаџмент у јавном сектору; 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Здравствена заштита; 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Социјална заштита;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Дјечија заштита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Образовање; 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Рад и запошљавање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Безбједност, заштита и спашавање; 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Комуналне дјелатности и комуналне услуге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Коришћење природних ресурса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Предузетништво и пословно окружење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;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Процеси и активности у јединицама локалне самоуправе</a:t>
            </a:r>
            <a:r>
              <a:rPr lang="sr-Latn-BA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;</a:t>
            </a: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Процеси и активности у јавним предузећима</a:t>
            </a:r>
            <a:r>
              <a:rPr lang="sr-Latn-BA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;</a:t>
            </a:r>
            <a:endParaRPr lang="sr-Cyrl-BA" sz="2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540000"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Процеси и активности у јавним установама</a:t>
            </a:r>
            <a:r>
              <a:rPr lang="sr-Latn-BA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.</a:t>
            </a:r>
            <a:endParaRPr lang="sr-Cyrl-BA" sz="24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lvl="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Latn-BA" sz="2000" b="1" dirty="0">
              <a:latin typeface="Constantia" panose="02030602050306030303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sr-Latn-BA" sz="20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лика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8" y="2492896"/>
            <a:ext cx="2438400" cy="1995948"/>
          </a:xfrm>
          <a:prstGeom prst="rect">
            <a:avLst/>
          </a:prstGeo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4638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092" y="183962"/>
            <a:ext cx="8640960" cy="523220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Ревизија учинка у  ЈЛС, ЈП и ЈУ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69648" cy="5040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sr-Latn-BA" sz="21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Зашто је потребна ревизија учинка у ЈЛС, ЈП и ЈУ?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sr-Latn-BA" sz="2100" b="1" dirty="0">
              <a:latin typeface="Constantia" panose="02030602050306030303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ЈЛС, ЈП и ЈУ проводе активности од посебног значаја за друштвену, пословну заједницу и грађане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ЈУ оснивају се у дјелатностима од посебног друштвеног интереса (здравство, социјална заштита, образовање, култура…)</a:t>
            </a:r>
          </a:p>
          <a:p>
            <a:pPr lvl="0"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Број и разноврсност услуга које пружају ЈЛС, ЈП и ЈУ (административне, здравствена заштита, социјална заштита, образовање, комуналне услуге, заштита и спашавање)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ЈП производе и дистрибуирају   услуге који утичу на квалитет живота и рада (вода, електрична енергија, топлотна енергија, чистоћа, комунални рад….)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ЈЛС, ЈП, ЈУ ангажују значајне људске, материјалне и финансијске ресурсе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Ограничен утицај тржишта и тржишних законитости на рад ЈЛС, ЈП и ЈУ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</a:pPr>
            <a:r>
              <a:rPr lang="sr-Latn-BA" sz="21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Потреба за унапређењем квалитета услуга, економичним, ефикасним и ефективним поступањем у пружању услуг</a:t>
            </a:r>
            <a:r>
              <a:rPr lang="sr-Latn-BA" sz="2000" b="1" dirty="0">
                <a:solidFill>
                  <a:schemeClr val="tx2"/>
                </a:solidFill>
                <a:latin typeface="Constantia" panose="02030602050306030303" pitchFamily="18" charset="0"/>
              </a:rPr>
              <a:t>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0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467090"/>
            <a:ext cx="8640960" cy="523220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Управљање некретнинама у ЈЛС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Некретнине – зграде и објекти веома значајан и вриједан ресурс ЈЛС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;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Општи подаци и информације 63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 ЈЛС;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Детаљнија</a:t>
            </a: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 испитивања у 15 ЈЛС изабраних по унапријед утврђеним критеријумима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;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Радно консултативни састанци у Министарству финасија, Министарству управе и локалне самоуправе, Републичкој управи за имовиснско правне послове и Савезу општина и градова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;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Пракса држава из окружења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;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sr-Latn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Временски обухват ревизије 2017-2020. година</a:t>
            </a:r>
            <a:r>
              <a:rPr lang="sr-Cyrl-BA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  <a:endParaRPr lang="sr-Latn-BA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sr-Latn-BA" sz="2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BA" sz="2800" b="1" dirty="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Имовина у ЈЛС</a:t>
            </a:r>
            <a:endParaRPr lang="en-US" sz="2800" b="1" dirty="0">
              <a:solidFill>
                <a:schemeClr val="tx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1460" y="1472120"/>
            <a:ext cx="4226764" cy="4570338"/>
            <a:chOff x="4677983" y="2145741"/>
            <a:chExt cx="2720612" cy="398624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677983" y="2145741"/>
              <a:ext cx="2720612" cy="3986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r-Latn-BA" b="1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B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r-Latn-BA" b="1" dirty="0">
                <a:solidFill>
                  <a:srgbClr val="33CC33"/>
                </a:solidFill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r-Latn-BA" b="1" dirty="0">
                <a:solidFill>
                  <a:srgbClr val="33CC33"/>
                </a:solidFill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r-Latn-BA" b="1" dirty="0">
                <a:solidFill>
                  <a:srgbClr val="33CC33"/>
                </a:solidFill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B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Palatino Linotype"/>
                  <a:ea typeface="Calibri"/>
                  <a:cs typeface="Arial" panose="020B0604020202020204" pitchFamily="34" charset="0"/>
                </a:rPr>
                <a:t>Зграде и објекти</a:t>
              </a:r>
              <a:endPara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BA" sz="2000" b="1" dirty="0">
                  <a:solidFill>
                    <a:srgbClr val="000000"/>
                  </a:solidFill>
                  <a:latin typeface="Palatino Linotype"/>
                  <a:ea typeface="Calibri"/>
                  <a:cs typeface="Arial" panose="020B0604020202020204" pitchFamily="34" charset="0"/>
                </a:rPr>
                <a:t>4,7 (2,7) милијарди</a:t>
              </a:r>
              <a:endPara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V="1">
              <a:off x="4837830" y="3263522"/>
              <a:ext cx="2396991" cy="12016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5138643" y="4651430"/>
              <a:ext cx="1834380" cy="1706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 7"/>
          <p:cNvSpPr/>
          <p:nvPr/>
        </p:nvSpPr>
        <p:spPr>
          <a:xfrm>
            <a:off x="2915816" y="1755288"/>
            <a:ext cx="2883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000" b="1" dirty="0">
                <a:solidFill>
                  <a:srgbClr val="FF0000"/>
                </a:solidFill>
                <a:latin typeface="Palatino Linotype"/>
              </a:rPr>
              <a:t>Стална имовина</a:t>
            </a:r>
            <a:endParaRPr lang="sr-Latn-BA" sz="2000" b="1" dirty="0">
              <a:solidFill>
                <a:srgbClr val="000000"/>
              </a:solidFill>
              <a:latin typeface="Palatino Linotype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</a:rPr>
              <a:t>7,9 (5,6)</a:t>
            </a:r>
            <a:r>
              <a:rPr kumimoji="0" lang="sr-Latn-BA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</a:rPr>
              <a:t> милијарди</a:t>
            </a:r>
            <a:endParaRPr kumimoji="0" lang="sr-Latn-B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0" y="4300828"/>
            <a:ext cx="1872780" cy="174163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10800000" flipV="1">
            <a:off x="755575" y="4709977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b="1" dirty="0">
                <a:solidFill>
                  <a:srgbClr val="000000"/>
                </a:solidFill>
                <a:latin typeface="Palatino Linotype"/>
              </a:rPr>
              <a:t>У 15 ЈЛС 2,7 (1,5) милијарди</a:t>
            </a:r>
            <a:endParaRPr kumimoji="0" lang="sr-Latn-B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50562" y="5059491"/>
            <a:ext cx="668789" cy="143622"/>
          </a:xfrm>
          <a:prstGeom prst="rightArrow">
            <a:avLst/>
          </a:prstGeom>
          <a:solidFill>
            <a:srgbClr val="BBE0E3"/>
          </a:solidFill>
          <a:ln w="28575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6576397" y="4300828"/>
            <a:ext cx="1917523" cy="1651007"/>
          </a:xfrm>
          <a:prstGeom prst="trapezoid">
            <a:avLst>
              <a:gd name="adj" fmla="val 1569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736130" y="4582805"/>
            <a:ext cx="160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Приходи и</a:t>
            </a:r>
            <a:r>
              <a:rPr kumimoji="0" lang="sr-Latn-BA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примици</a:t>
            </a:r>
            <a:r>
              <a: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9,5 милиона</a:t>
            </a:r>
            <a:endParaRPr kumimoji="0" lang="sr-Latn-B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893358" y="5059491"/>
            <a:ext cx="668789" cy="143622"/>
          </a:xfrm>
          <a:prstGeom prst="rightArrow">
            <a:avLst/>
          </a:prstGeom>
          <a:solidFill>
            <a:srgbClr val="BBE0E3"/>
          </a:solidFill>
          <a:ln w="28575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3214958" y="3008735"/>
            <a:ext cx="2513668" cy="100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b="1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Нефинансијска имовина</a:t>
            </a:r>
          </a:p>
          <a:p>
            <a:pPr algn="ctr"/>
            <a:r>
              <a:rPr lang="sr-Latn-BA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7,6 (5,3) милијарди</a:t>
            </a:r>
            <a:endParaRPr lang="sr-Cyrl-BA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Слика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2767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Усп</a:t>
            </a:r>
            <a:r>
              <a:rPr lang="sr-Cyrl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стављање регистра некретнина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10"/>
          <p:cNvGraphicFramePr/>
          <p:nvPr>
            <p:extLst>
              <p:ext uri="{D42A27DB-BD31-4B8C-83A1-F6EECF244321}">
                <p14:modId xmlns:p14="http://schemas.microsoft.com/office/powerpoint/2010/main" val="2506708903"/>
              </p:ext>
            </p:extLst>
          </p:nvPr>
        </p:nvGraphicFramePr>
        <p:xfrm>
          <a:off x="1050851" y="1844824"/>
          <a:ext cx="7114306" cy="361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23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5444"/>
            <a:ext cx="8352928" cy="5125924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Latn-BA" sz="20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None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sr-Cyrl-CS" sz="20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078" y="-217673"/>
            <a:ext cx="8066459" cy="8350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3600" cap="all" dirty="0">
              <a:ln>
                <a:solidFill>
                  <a:srgbClr val="002060"/>
                </a:solidFill>
              </a:ln>
              <a:solidFill>
                <a:prstClr val="white"/>
              </a:solidFill>
              <a:effectLst>
                <a:reflection blurRad="12700" stA="48000" endA="300" endPos="55000" dir="5400000" sy="-90000" algn="bl" rotWithShape="0"/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9372"/>
            <a:ext cx="770485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Налази ревизије учинка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sr-Cyrl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Регулатива</a:t>
            </a:r>
            <a:r>
              <a:rPr lang="sr-Latn-BA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каралтеристична за имовину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90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/>
          <a:stretch/>
        </p:blipFill>
        <p:spPr bwMode="auto">
          <a:xfrm>
            <a:off x="1051415" y="1590525"/>
            <a:ext cx="7128792" cy="4045804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99396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Prilagođe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23362</TotalTime>
  <Words>1112</Words>
  <Application>Microsoft Office PowerPoint</Application>
  <PresentationFormat>On-screen Show (4:3)</PresentationFormat>
  <Paragraphs>253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Candara</vt:lpstr>
      <vt:lpstr>Century Gothic</vt:lpstr>
      <vt:lpstr>Constantia</vt:lpstr>
      <vt:lpstr>Courier New</vt:lpstr>
      <vt:lpstr>Palatino Linotype</vt:lpstr>
      <vt:lpstr>Wingdings</vt:lpstr>
      <vt:lpstr>Office tema</vt:lpstr>
      <vt:lpstr>1_Office tema</vt:lpstr>
      <vt:lpstr>Executive</vt:lpstr>
      <vt:lpstr>PowerPoint Presentation</vt:lpstr>
      <vt:lpstr>Основе ревизије учинка</vt:lpstr>
      <vt:lpstr>Шта је ревизија учинка?</vt:lpstr>
      <vt:lpstr>Подручја и теме ревизије учинка</vt:lpstr>
      <vt:lpstr>Ревизија учинка у  ЈЛС, ЈП и ЈУ</vt:lpstr>
      <vt:lpstr>Управљање некретнинама у ЈЛС</vt:lpstr>
      <vt:lpstr>Имовина у ЈЛС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закључци ревизије учинка</vt:lpstr>
      <vt:lpstr> Препоруке ревизије учинка</vt:lpstr>
      <vt:lpstr>Препоруке ревизије учинка</vt:lpstr>
      <vt:lpstr>Извјештавање</vt:lpstr>
      <vt:lpstr>Обавезе ЈЛС</vt:lpstr>
      <vt:lpstr>Синергијски ефекти финансијске ревизије и ревизије учинка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privat</dc:creator>
  <cp:lastModifiedBy>Goran Rakić</cp:lastModifiedBy>
  <cp:revision>1879</cp:revision>
  <cp:lastPrinted>2017-07-11T07:00:12Z</cp:lastPrinted>
  <dcterms:created xsi:type="dcterms:W3CDTF">2012-12-17T21:40:09Z</dcterms:created>
  <dcterms:modified xsi:type="dcterms:W3CDTF">2022-02-22T08:52:16Z</dcterms:modified>
</cp:coreProperties>
</file>