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7/9/2024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99D54-C03B-75D4-D2F3-4A7480194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3311" y="802299"/>
            <a:ext cx="9701541" cy="1117941"/>
          </a:xfrm>
        </p:spPr>
        <p:txBody>
          <a:bodyPr>
            <a:normAutofit fontScale="90000"/>
          </a:bodyPr>
          <a:lstStyle/>
          <a:p>
            <a:r>
              <a:rPr lang="sr-Latn-BA" sz="3600" dirty="0"/>
              <a:t>Saradnja centra za socijalni rad i                                      jedinica lokalne samouprave </a:t>
            </a:r>
            <a:br>
              <a:rPr lang="sr-Latn-BA" sz="3600" dirty="0"/>
            </a:br>
            <a:r>
              <a:rPr lang="sr-Latn-BA" sz="3600" dirty="0"/>
              <a:t>(Zakonska regulativa)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8CD9F1-9B0B-9FCD-691B-A37132D1E9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632" y="3531204"/>
            <a:ext cx="11430000" cy="2320956"/>
          </a:xfrm>
        </p:spPr>
        <p:txBody>
          <a:bodyPr/>
          <a:lstStyle/>
          <a:p>
            <a:r>
              <a:rPr lang="sr-Latn-BA" dirty="0"/>
              <a:t>Sarajevo,10. juli 2024. godine                                                              Mila Stojanović,dipl.soc.radnik</a:t>
            </a:r>
          </a:p>
          <a:p>
            <a:r>
              <a:rPr lang="sr-Latn-BA" dirty="0"/>
              <a:t>                                                                                                                  centar za socijalni rad bijeljina</a:t>
            </a:r>
          </a:p>
        </p:txBody>
      </p:sp>
    </p:spTree>
    <p:extLst>
      <p:ext uri="{BB962C8B-B14F-4D97-AF65-F5344CB8AC3E}">
        <p14:creationId xmlns:p14="http://schemas.microsoft.com/office/powerpoint/2010/main" val="3209774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566DA-979B-1CDD-26C7-C7601235A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/>
              <a:t>Hvala!!!</a:t>
            </a:r>
          </a:p>
        </p:txBody>
      </p:sp>
    </p:spTree>
    <p:extLst>
      <p:ext uri="{BB962C8B-B14F-4D97-AF65-F5344CB8AC3E}">
        <p14:creationId xmlns:p14="http://schemas.microsoft.com/office/powerpoint/2010/main" val="1830672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7B219-C246-7E95-DA05-3562ED811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365760"/>
            <a:ext cx="9603275" cy="5100585"/>
          </a:xfrm>
        </p:spPr>
        <p:txBody>
          <a:bodyPr/>
          <a:lstStyle/>
          <a:p>
            <a:r>
              <a:rPr lang="sr-Latn-BA" dirty="0"/>
              <a:t>Mjesna zajednica je teritorijalna jedinica na području grada/opštine u kojoj građani utvrđuju i ostvaruju neposredne i zajedničke potrebe i interese, obavqaju poslove utvrđene zakonom, Statutom oređenog grada ili opštine i oblik je neposrednog učešća građana u lokalnoj samoupravi.</a:t>
            </a:r>
          </a:p>
          <a:p>
            <a:r>
              <a:rPr lang="sr-Latn-BA" dirty="0"/>
              <a:t>Mjesna zajednica se osniva odlukom Skupštine za područje na kojem postoji interes stanovnika, koje predstavlja teritorijalnu i funkcionalnu cjelinu, zasnovanu na prostornim, istorijskim, privrednim i kulturnim razlozima, na kojem postoji međusobna povezanost građana i mogućnost ostvarivanja njihovih zajedničkih interesa i potreba.</a:t>
            </a:r>
          </a:p>
          <a:p>
            <a:r>
              <a:rPr lang="sr-Latn-BA" dirty="0"/>
              <a:t>Inicijativa za osnivanje MZ se podnosi Skupštini grada/opštine, te je može pokrenuti najmanje 10% birača koji imaju prebivalište na području naseljenog mjesta ili najmanje 1/3 odbornika Skupštine Grada ili Gradonačelnik.</a:t>
            </a:r>
          </a:p>
          <a:p>
            <a:r>
              <a:rPr lang="sr-Latn-BA" dirty="0"/>
              <a:t>Mjesna zajednica nema status pravnog lica.</a:t>
            </a:r>
          </a:p>
        </p:txBody>
      </p:sp>
    </p:spTree>
    <p:extLst>
      <p:ext uri="{BB962C8B-B14F-4D97-AF65-F5344CB8AC3E}">
        <p14:creationId xmlns:p14="http://schemas.microsoft.com/office/powerpoint/2010/main" val="2979473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57AAE-3C99-9E27-B70F-832F61775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9867" y="561836"/>
            <a:ext cx="9603275" cy="3450613"/>
          </a:xfrm>
        </p:spPr>
        <p:txBody>
          <a:bodyPr/>
          <a:lstStyle/>
          <a:p>
            <a:r>
              <a:rPr lang="sr-Latn-BA" dirty="0"/>
              <a:t>Mjesnu zajednicu predstavlja predsjednik Savjeta mjesne zajednice</a:t>
            </a:r>
          </a:p>
          <a:p>
            <a:r>
              <a:rPr lang="sr-Latn-BA" dirty="0"/>
              <a:t>Broj članova Savjeta određuje Skupština Grada za svaku MZ</a:t>
            </a:r>
          </a:p>
          <a:p>
            <a:endParaRPr lang="sr-Latn-BA" dirty="0"/>
          </a:p>
          <a:p>
            <a:r>
              <a:rPr lang="sr-Latn-BA" dirty="0"/>
              <a:t>Mandat Savjeta traje četiri godine</a:t>
            </a:r>
          </a:p>
          <a:p>
            <a:r>
              <a:rPr lang="sr-Latn-BA" dirty="0"/>
              <a:t>Izbore za Savjete raspisuje Skupštna Grada u skladu sa izbornim propisima i Statutom Grada</a:t>
            </a:r>
          </a:p>
          <a:p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1763635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290C4-99AD-C11F-1842-207A57848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4753" y="374904"/>
            <a:ext cx="9610102" cy="5091441"/>
          </a:xfrm>
        </p:spPr>
        <p:txBody>
          <a:bodyPr/>
          <a:lstStyle/>
          <a:p>
            <a:r>
              <a:rPr lang="sr-Latn-BA" dirty="0"/>
              <a:t>Sredstva za finansiranje rada MZ obezbjeđuju se u budžetu Grada</a:t>
            </a:r>
          </a:p>
          <a:p>
            <a:r>
              <a:rPr lang="sr-Latn-BA" dirty="0"/>
              <a:t>Sredstva mogu biti:obezbjeđena samodoprinosom, dodijeljena sredstva zainteresovanih privrednih društava, organizacija, institucija, donacije, pokloni, lično učešće građana i drugi</a:t>
            </a:r>
          </a:p>
          <a:p>
            <a:pPr marL="0" indent="0">
              <a:buNone/>
            </a:pPr>
            <a:r>
              <a:rPr lang="sr-Latn-BA" dirty="0"/>
              <a:t>   zakoniti izvori....</a:t>
            </a:r>
          </a:p>
          <a:p>
            <a:pPr marL="0" indent="0">
              <a:buNone/>
            </a:pPr>
            <a:r>
              <a:rPr lang="sr-Latn-BA" dirty="0"/>
              <a:t>   Mjesne zajednice međusobno sarađuju u pitanjima od zajedničkog interesa, radi usklađivanja potreba i interesa mjesnog stanovništva.</a:t>
            </a:r>
          </a:p>
          <a:p>
            <a:pPr marL="0" indent="0">
              <a:buNone/>
            </a:pPr>
            <a:r>
              <a:rPr lang="sr-Latn-BA" dirty="0"/>
              <a:t>   Grad Bijeljina-samostalni Odsjek za poslove MZ</a:t>
            </a:r>
          </a:p>
          <a:p>
            <a:pPr marL="0" indent="0">
              <a:buNone/>
            </a:pPr>
            <a:r>
              <a:rPr lang="sr-Latn-BA" dirty="0"/>
              <a:t>   Mjesne kancelarije u cilju stručne i administrativno-tehničke podrške</a:t>
            </a:r>
          </a:p>
          <a:p>
            <a:pPr marL="0" indent="0">
              <a:buNone/>
            </a:pPr>
            <a:r>
              <a:rPr lang="sr-Latn-BA" dirty="0"/>
              <a:t>   Na zahtjev Grada MZ su dužne dostavljati podatke i informacije o svom radu</a:t>
            </a:r>
          </a:p>
          <a:p>
            <a:pPr marL="0" indent="0">
              <a:buNone/>
            </a:pPr>
            <a:r>
              <a:rPr lang="sr-Latn-BA" dirty="0"/>
              <a:t>   70 MZ-Grad Bijeljina, 15 mjesnih kancelarija</a:t>
            </a:r>
          </a:p>
        </p:txBody>
      </p:sp>
    </p:spTree>
    <p:extLst>
      <p:ext uri="{BB962C8B-B14F-4D97-AF65-F5344CB8AC3E}">
        <p14:creationId xmlns:p14="http://schemas.microsoft.com/office/powerpoint/2010/main" val="1116454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43570-C5AF-4541-226A-C135C9B7F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7865" y="433820"/>
            <a:ext cx="9783838" cy="5052580"/>
          </a:xfrm>
        </p:spPr>
        <p:txBody>
          <a:bodyPr>
            <a:normAutofit lnSpcReduction="10000"/>
          </a:bodyPr>
          <a:lstStyle/>
          <a:p>
            <a:r>
              <a:rPr lang="sr-Latn-BA" dirty="0"/>
              <a:t>Socijalna zaštita je djelatnost od opšteg interesa za Republiku Srpsku, kojom se pruža pomoć licima kada se nađu u stanju socijalne potrebe i preduzimaju potrebne mjere radi sprečavanja nastajanja i otklanjanja posljedica takvog stanja..</a:t>
            </a:r>
          </a:p>
          <a:p>
            <a:endParaRPr lang="sr-Latn-BA" dirty="0"/>
          </a:p>
          <a:p>
            <a:r>
              <a:rPr lang="sr-Latn-BA" dirty="0"/>
              <a:t>Stanje socijalne potrebe je stanje u kojem je licu neophodna pomoć radi savladavanja socijalnih i drugih teškoća i stvaranja uslova za zadovoljavanje osnovnih životnih potreba, a ukoliko se te potrebe ne mogu zadovoljiti u drugim sistemima socijalne sigurnosti.</a:t>
            </a:r>
          </a:p>
          <a:p>
            <a:r>
              <a:rPr lang="sr-Latn-BA" dirty="0"/>
              <a:t>Djelatnost socijalne zaštite obuhvata mjere i aktivnosti za stvaranje uslova za ostvarivanje zaštitne funkcije porodice, uslova za samostalan život i rad lica koja se nalaze u stanju socijalne potrebe ili za njihovo aktiviranje u skladu sa sposobnostima, obezbjeđivanje sredstava za život materijalno neobezbjeđenim i za rad nesposobnim licima i drugim građanima koji su u stanju socijalne potrebe, kao i obezbjeđivanje drugih oblika socijalne zaštite.</a:t>
            </a:r>
          </a:p>
        </p:txBody>
      </p:sp>
    </p:spTree>
    <p:extLst>
      <p:ext uri="{BB962C8B-B14F-4D97-AF65-F5344CB8AC3E}">
        <p14:creationId xmlns:p14="http://schemas.microsoft.com/office/powerpoint/2010/main" val="1018024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728AB-6E84-5B8E-B8BF-0C0E39E44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7791" y="536556"/>
            <a:ext cx="9603275" cy="3450613"/>
          </a:xfrm>
        </p:spPr>
        <p:txBody>
          <a:bodyPr/>
          <a:lstStyle/>
          <a:p>
            <a:r>
              <a:rPr lang="sr-Latn-BA" dirty="0"/>
              <a:t>U skladu sa članom 11 Zakona o socijalnoj zaštiti, pored prava utvrđenih zakonom, jedinica lokalne samouprave svojom odlukom, u skladu sa potrebama stanovništva, može da utvrdi i druga prava i usluge, uslove i kriterijume za njihovo ostvarivanje.</a:t>
            </a:r>
          </a:p>
          <a:p>
            <a:endParaRPr lang="sr-Latn-BA" dirty="0"/>
          </a:p>
          <a:p>
            <a:r>
              <a:rPr lang="sr-Latn-BA" dirty="0"/>
              <a:t>Odluku priprema Centar za socijalni rad i nadležno odeljenje u gradskoj upravi, Gradonačelnik daje saglasnost i predlaže a Skupština Grada usvaja Odluku.</a:t>
            </a:r>
          </a:p>
        </p:txBody>
      </p:sp>
    </p:spTree>
    <p:extLst>
      <p:ext uri="{BB962C8B-B14F-4D97-AF65-F5344CB8AC3E}">
        <p14:creationId xmlns:p14="http://schemas.microsoft.com/office/powerpoint/2010/main" val="1858716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CC967-FC04-0CD4-DE21-45DE94399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9861" y="527591"/>
            <a:ext cx="9603275" cy="3450613"/>
          </a:xfrm>
        </p:spPr>
        <p:txBody>
          <a:bodyPr/>
          <a:lstStyle/>
          <a:p>
            <a:r>
              <a:rPr lang="sr-Latn-BA" dirty="0"/>
              <a:t>Odluka o proširenim pravima i uslugama u oblasti socijalne zaštite-Skupština Grada Bijeljina, 4 april 2024. godine.</a:t>
            </a:r>
          </a:p>
          <a:p>
            <a:endParaRPr lang="sr-Latn-BA" dirty="0"/>
          </a:p>
          <a:p>
            <a:r>
              <a:rPr lang="sr-Latn-BA" dirty="0"/>
              <a:t>14 prava</a:t>
            </a:r>
          </a:p>
          <a:p>
            <a:r>
              <a:rPr lang="sr-Latn-BA" dirty="0"/>
              <a:t>Pomoć u stambenom zbrinjavanju korisnika novčane pomoći</a:t>
            </a:r>
          </a:p>
          <a:p>
            <a:r>
              <a:rPr lang="sr-Latn-BA" dirty="0"/>
              <a:t>Zaštita učeničkog standarda</a:t>
            </a:r>
          </a:p>
          <a:p>
            <a:r>
              <a:rPr lang="sr-Latn-BA" dirty="0"/>
              <a:t>Pravo na naknadu za smještaj u vlastitu porodicu</a:t>
            </a:r>
          </a:p>
          <a:p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4035847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56444-F46D-9C01-8169-3EE6C8555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91731"/>
            <a:ext cx="9611536" cy="5416009"/>
          </a:xfrm>
        </p:spPr>
        <p:txBody>
          <a:bodyPr/>
          <a:lstStyle/>
          <a:p>
            <a:r>
              <a:rPr lang="sr-Latn-BA" dirty="0"/>
              <a:t>Pravo na pomoć samohranom roditelju-njegovatelju</a:t>
            </a:r>
          </a:p>
          <a:p>
            <a:r>
              <a:rPr lang="sr-Latn-BA" dirty="0"/>
              <a:t>Pravo na pomoć roditelju-njegovatelju nakon 30. godine života korisnika</a:t>
            </a:r>
          </a:p>
          <a:p>
            <a:r>
              <a:rPr lang="sr-Latn-BA" dirty="0"/>
              <a:t>Pravo na usluge personalne asistencije</a:t>
            </a:r>
          </a:p>
          <a:p>
            <a:r>
              <a:rPr lang="sr-Latn-BA" dirty="0"/>
              <a:t>Pravo na uslugu stanovanja u zajednici uz podršku</a:t>
            </a:r>
          </a:p>
          <a:p>
            <a:r>
              <a:rPr lang="sr-Latn-BA" dirty="0"/>
              <a:t>Obezbjeđivanje ogreva</a:t>
            </a:r>
          </a:p>
          <a:p>
            <a:r>
              <a:rPr lang="sr-Latn-BA" dirty="0"/>
              <a:t>Subvencioniranje komunalnih troškova</a:t>
            </a:r>
          </a:p>
          <a:p>
            <a:r>
              <a:rPr lang="sr-Latn-BA" dirty="0"/>
              <a:t>Pomoć u zbrinjavanju punoljetnih lica nakon napuštanja ustanova ili hraniteljskih porodica</a:t>
            </a:r>
          </a:p>
          <a:p>
            <a:r>
              <a:rPr lang="sr-Latn-BA" dirty="0"/>
              <a:t>Jednokratna pomoć u naturi</a:t>
            </a:r>
          </a:p>
          <a:p>
            <a:r>
              <a:rPr lang="sr-Latn-BA" dirty="0"/>
              <a:t>Usluge javne kuhinje</a:t>
            </a:r>
          </a:p>
          <a:p>
            <a:r>
              <a:rPr lang="sr-Latn-BA" dirty="0"/>
              <a:t>Zdravstveno osiguranje</a:t>
            </a:r>
          </a:p>
          <a:p>
            <a:r>
              <a:rPr lang="sr-Latn-BA" dirty="0"/>
              <a:t>Naknada troškova sahrane</a:t>
            </a:r>
          </a:p>
          <a:p>
            <a:endParaRPr lang="sr-Latn-BA" dirty="0"/>
          </a:p>
          <a:p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2268289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F95852-5D02-3BF6-776E-FEA78F82E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1931" y="428979"/>
            <a:ext cx="9603275" cy="3450613"/>
          </a:xfrm>
        </p:spPr>
        <p:txBody>
          <a:bodyPr/>
          <a:lstStyle/>
          <a:p>
            <a:r>
              <a:rPr lang="sr-Latn-BA" dirty="0"/>
              <a:t>Kućna posjeta je jedan od najtipičnijih i najstarijih načina prikupljanja podataka i specifičnost struke socijalnog rada.</a:t>
            </a:r>
          </a:p>
          <a:p>
            <a:endParaRPr lang="sr-Latn-BA" dirty="0"/>
          </a:p>
          <a:p>
            <a:endParaRPr lang="sr-Latn-BA" dirty="0"/>
          </a:p>
          <a:p>
            <a:r>
              <a:rPr lang="sr-Latn-BA" dirty="0"/>
              <a:t>Iako ne postoji uređena procedura saradnje Centra i MZ, naše djelatnosti se prepliću kroz istorijski razvoj, te podržavamo i ohrabrujemo sve aktere za zajedničku, partnersku saradnju sa MZ, kao nivoom pružanja usluga koji je najbliži građanima.</a:t>
            </a:r>
          </a:p>
        </p:txBody>
      </p:sp>
    </p:spTree>
    <p:extLst>
      <p:ext uri="{BB962C8B-B14F-4D97-AF65-F5344CB8AC3E}">
        <p14:creationId xmlns:p14="http://schemas.microsoft.com/office/powerpoint/2010/main" val="168761953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91</TotalTime>
  <Words>666</Words>
  <Application>Microsoft Office PowerPoint</Application>
  <PresentationFormat>Widescreen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Gallery</vt:lpstr>
      <vt:lpstr>Saradnja centra za socijalni rad i                                      jedinica lokalne samouprave  (Zakonska regulativa)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Hvala!!!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KORISNIK</dc:creator>
  <cp:lastModifiedBy>KORISNIK</cp:lastModifiedBy>
  <cp:revision>6</cp:revision>
  <dcterms:created xsi:type="dcterms:W3CDTF">2024-07-09T05:44:26Z</dcterms:created>
  <dcterms:modified xsi:type="dcterms:W3CDTF">2024-07-09T07:16:07Z</dcterms:modified>
</cp:coreProperties>
</file>