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5" r:id="rId5"/>
    <p:sldId id="277" r:id="rId6"/>
    <p:sldId id="276" r:id="rId7"/>
    <p:sldId id="257" r:id="rId8"/>
    <p:sldId id="258" r:id="rId9"/>
    <p:sldId id="259" r:id="rId10"/>
    <p:sldId id="260" r:id="rId11"/>
    <p:sldId id="261" r:id="rId12"/>
    <p:sldId id="284" r:id="rId13"/>
    <p:sldId id="285" r:id="rId14"/>
    <p:sldId id="286" r:id="rId15"/>
    <p:sldId id="273" r:id="rId16"/>
    <p:sldId id="270" r:id="rId17"/>
    <p:sldId id="278" r:id="rId18"/>
    <p:sldId id="283" r:id="rId19"/>
    <p:sldId id="266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95455" autoAdjust="0"/>
  </p:normalViewPr>
  <p:slideViewPr>
    <p:cSldViewPr snapToGrid="0">
      <p:cViewPr varScale="1">
        <p:scale>
          <a:sx n="79" d="100"/>
          <a:sy n="79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BA" sz="1600" dirty="0"/>
              <a:t>Приход од пореза на непокретности у РС у периоду од 2015-2020. године</a:t>
            </a:r>
          </a:p>
        </c:rich>
      </c:tx>
      <c:layout>
        <c:manualLayout>
          <c:xMode val="edge"/>
          <c:yMode val="edge"/>
          <c:x val="0.2323399520712085"/>
          <c:y val="2.6317360999780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MF.xlsx]2015.'!$E$4:$J$4</c:f>
            </c:numRef>
          </c:val>
          <c:extLst>
            <c:ext xmlns:c16="http://schemas.microsoft.com/office/drawing/2014/chart" uri="{C3380CC4-5D6E-409C-BE32-E72D297353CC}">
              <c16:uniqueId val="{00000000-D503-4F40-9B86-0E5E3107C04D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MF.xlsx]2015.'!$E$5:$J$5</c:f>
            </c:numRef>
          </c:val>
          <c:extLst>
            <c:ext xmlns:c16="http://schemas.microsoft.com/office/drawing/2014/chart" uri="{C3380CC4-5D6E-409C-BE32-E72D297353CC}">
              <c16:uniqueId val="{00000001-D503-4F40-9B86-0E5E3107C04D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MF.xlsx]2015.'!$E$6:$J$6</c:f>
            </c:numRef>
          </c:val>
          <c:extLst>
            <c:ext xmlns:c16="http://schemas.microsoft.com/office/drawing/2014/chart" uri="{C3380CC4-5D6E-409C-BE32-E72D297353CC}">
              <c16:uniqueId val="{00000002-D503-4F40-9B86-0E5E3107C04D}"/>
            </c:ext>
          </c:extLst>
        </c:ser>
        <c:ser>
          <c:idx val="3"/>
          <c:order val="3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MF.xlsx]2015.'!$E$7:$J$7</c:f>
            </c:numRef>
          </c:val>
          <c:extLst>
            <c:ext xmlns:c16="http://schemas.microsoft.com/office/drawing/2014/chart" uri="{C3380CC4-5D6E-409C-BE32-E72D297353CC}">
              <c16:uniqueId val="{00000003-D503-4F40-9B86-0E5E3107C04D}"/>
            </c:ext>
          </c:extLst>
        </c:ser>
        <c:ser>
          <c:idx val="4"/>
          <c:order val="4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MF.xlsx]2015.'!$E$8:$J$8</c:f>
            </c:numRef>
          </c:val>
          <c:extLst>
            <c:ext xmlns:c16="http://schemas.microsoft.com/office/drawing/2014/chart" uri="{C3380CC4-5D6E-409C-BE32-E72D297353CC}">
              <c16:uniqueId val="{00000004-D503-4F40-9B86-0E5E3107C04D}"/>
            </c:ext>
          </c:extLst>
        </c:ser>
        <c:ser>
          <c:idx val="5"/>
          <c:order val="5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MF.xlsx]2015.'!$E$9:$J$9</c:f>
            </c:numRef>
          </c:val>
          <c:extLst>
            <c:ext xmlns:c16="http://schemas.microsoft.com/office/drawing/2014/chart" uri="{C3380CC4-5D6E-409C-BE32-E72D297353CC}">
              <c16:uniqueId val="{00000005-D503-4F40-9B86-0E5E3107C04D}"/>
            </c:ext>
          </c:extLst>
        </c:ser>
        <c:ser>
          <c:idx val="6"/>
          <c:order val="6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MF.xlsx]2015.'!$E$10:$J$10</c:f>
            </c:numRef>
          </c:val>
          <c:extLst>
            <c:ext xmlns:c16="http://schemas.microsoft.com/office/drawing/2014/chart" uri="{C3380CC4-5D6E-409C-BE32-E72D297353CC}">
              <c16:uniqueId val="{00000006-D503-4F40-9B86-0E5E3107C04D}"/>
            </c:ext>
          </c:extLst>
        </c:ser>
        <c:ser>
          <c:idx val="7"/>
          <c:order val="7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MF.xlsx]2015.'!$E$11:$J$11</c:f>
            </c:numRef>
          </c:val>
          <c:extLst>
            <c:ext xmlns:c16="http://schemas.microsoft.com/office/drawing/2014/chart" uri="{C3380CC4-5D6E-409C-BE32-E72D297353CC}">
              <c16:uniqueId val="{00000007-D503-4F40-9B86-0E5E3107C04D}"/>
            </c:ext>
          </c:extLst>
        </c:ser>
        <c:ser>
          <c:idx val="8"/>
          <c:order val="8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MF.xlsx]2015.'!$E$12:$J$12</c:f>
            </c:numRef>
          </c:val>
          <c:extLst>
            <c:ext xmlns:c16="http://schemas.microsoft.com/office/drawing/2014/chart" uri="{C3380CC4-5D6E-409C-BE32-E72D297353CC}">
              <c16:uniqueId val="{00000008-D503-4F40-9B86-0E5E3107C04D}"/>
            </c:ext>
          </c:extLst>
        </c:ser>
        <c:ser>
          <c:idx val="9"/>
          <c:order val="9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MF.xlsx]2015.'!$E$13:$J$13</c:f>
            </c:numRef>
          </c:val>
          <c:extLst>
            <c:ext xmlns:c16="http://schemas.microsoft.com/office/drawing/2014/chart" uri="{C3380CC4-5D6E-409C-BE32-E72D297353CC}">
              <c16:uniqueId val="{00000009-D503-4F40-9B86-0E5E3107C04D}"/>
            </c:ext>
          </c:extLst>
        </c:ser>
        <c:ser>
          <c:idx val="10"/>
          <c:order val="1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MF.xlsx]2015.'!$E$14:$J$14</c:f>
            </c:numRef>
          </c:val>
          <c:extLst>
            <c:ext xmlns:c16="http://schemas.microsoft.com/office/drawing/2014/chart" uri="{C3380CC4-5D6E-409C-BE32-E72D297353CC}">
              <c16:uniqueId val="{0000000A-D503-4F40-9B86-0E5E3107C04D}"/>
            </c:ext>
          </c:extLst>
        </c:ser>
        <c:ser>
          <c:idx val="11"/>
          <c:order val="11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MF.xlsx]2015.'!$E$15:$J$15</c:f>
            </c:numRef>
          </c:val>
          <c:extLst>
            <c:ext xmlns:c16="http://schemas.microsoft.com/office/drawing/2014/chart" uri="{C3380CC4-5D6E-409C-BE32-E72D297353CC}">
              <c16:uniqueId val="{0000000B-D503-4F40-9B86-0E5E3107C04D}"/>
            </c:ext>
          </c:extLst>
        </c:ser>
        <c:ser>
          <c:idx val="12"/>
          <c:order val="12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MF.xlsx]2015.'!$E$16:$J$16</c:f>
            </c:numRef>
          </c:val>
          <c:extLst>
            <c:ext xmlns:c16="http://schemas.microsoft.com/office/drawing/2014/chart" uri="{C3380CC4-5D6E-409C-BE32-E72D297353CC}">
              <c16:uniqueId val="{0000000C-D503-4F40-9B86-0E5E3107C04D}"/>
            </c:ext>
          </c:extLst>
        </c:ser>
        <c:ser>
          <c:idx val="13"/>
          <c:order val="13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MF.xlsx]2015.'!$E$17:$J$17</c:f>
            </c:numRef>
          </c:val>
          <c:extLst>
            <c:ext xmlns:c16="http://schemas.microsoft.com/office/drawing/2014/chart" uri="{C3380CC4-5D6E-409C-BE32-E72D297353CC}">
              <c16:uniqueId val="{0000000D-D503-4F40-9B86-0E5E3107C04D}"/>
            </c:ext>
          </c:extLst>
        </c:ser>
        <c:ser>
          <c:idx val="14"/>
          <c:order val="14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MF.xlsx]2015.'!$E$18:$J$18</c:f>
            </c:numRef>
          </c:val>
          <c:extLst>
            <c:ext xmlns:c16="http://schemas.microsoft.com/office/drawing/2014/chart" uri="{C3380CC4-5D6E-409C-BE32-E72D297353CC}">
              <c16:uniqueId val="{0000000E-D503-4F40-9B86-0E5E3107C04D}"/>
            </c:ext>
          </c:extLst>
        </c:ser>
        <c:ser>
          <c:idx val="15"/>
          <c:order val="15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MF.xlsx]2015.'!$E$19:$J$19</c:f>
            </c:numRef>
          </c:val>
          <c:extLst>
            <c:ext xmlns:c16="http://schemas.microsoft.com/office/drawing/2014/chart" uri="{C3380CC4-5D6E-409C-BE32-E72D297353CC}">
              <c16:uniqueId val="{0000000F-D503-4F40-9B86-0E5E3107C04D}"/>
            </c:ext>
          </c:extLst>
        </c:ser>
        <c:ser>
          <c:idx val="16"/>
          <c:order val="16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MF.xlsx]2015.'!$E$20:$J$20</c:f>
            </c:numRef>
          </c:val>
          <c:extLst>
            <c:ext xmlns:c16="http://schemas.microsoft.com/office/drawing/2014/chart" uri="{C3380CC4-5D6E-409C-BE32-E72D297353CC}">
              <c16:uniqueId val="{00000010-D503-4F40-9B86-0E5E3107C04D}"/>
            </c:ext>
          </c:extLst>
        </c:ser>
        <c:ser>
          <c:idx val="17"/>
          <c:order val="17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MF.xlsx]2015.'!$E$21:$J$21</c:f>
            </c:numRef>
          </c:val>
          <c:extLst>
            <c:ext xmlns:c16="http://schemas.microsoft.com/office/drawing/2014/chart" uri="{C3380CC4-5D6E-409C-BE32-E72D297353CC}">
              <c16:uniqueId val="{00000011-D503-4F40-9B86-0E5E3107C04D}"/>
            </c:ext>
          </c:extLst>
        </c:ser>
        <c:ser>
          <c:idx val="18"/>
          <c:order val="18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MF.xlsx]2015.'!$E$22:$J$22</c:f>
            </c:numRef>
          </c:val>
          <c:extLst>
            <c:ext xmlns:c16="http://schemas.microsoft.com/office/drawing/2014/chart" uri="{C3380CC4-5D6E-409C-BE32-E72D297353CC}">
              <c16:uniqueId val="{00000012-D503-4F40-9B86-0E5E3107C04D}"/>
            </c:ext>
          </c:extLst>
        </c:ser>
        <c:ser>
          <c:idx val="19"/>
          <c:order val="19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MF.xlsx]2015.'!$E$23:$J$23</c:f>
            </c:numRef>
          </c:val>
          <c:extLst>
            <c:ext xmlns:c16="http://schemas.microsoft.com/office/drawing/2014/chart" uri="{C3380CC4-5D6E-409C-BE32-E72D297353CC}">
              <c16:uniqueId val="{00000013-D503-4F40-9B86-0E5E3107C04D}"/>
            </c:ext>
          </c:extLst>
        </c:ser>
        <c:ser>
          <c:idx val="20"/>
          <c:order val="20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MF.xlsx]2015.'!$E$24:$J$24</c:f>
            </c:numRef>
          </c:val>
          <c:extLst>
            <c:ext xmlns:c16="http://schemas.microsoft.com/office/drawing/2014/chart" uri="{C3380CC4-5D6E-409C-BE32-E72D297353CC}">
              <c16:uniqueId val="{00000014-D503-4F40-9B86-0E5E3107C04D}"/>
            </c:ext>
          </c:extLst>
        </c:ser>
        <c:ser>
          <c:idx val="21"/>
          <c:order val="21"/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MF.xlsx]2015.'!$E$25:$J$25</c:f>
            </c:numRef>
          </c:val>
          <c:extLst>
            <c:ext xmlns:c16="http://schemas.microsoft.com/office/drawing/2014/chart" uri="{C3380CC4-5D6E-409C-BE32-E72D297353CC}">
              <c16:uniqueId val="{00000015-D503-4F40-9B86-0E5E3107C04D}"/>
            </c:ext>
          </c:extLst>
        </c:ser>
        <c:ser>
          <c:idx val="22"/>
          <c:order val="22"/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MF.xlsx]2015.'!$E$26:$J$26</c:f>
            </c:numRef>
          </c:val>
          <c:extLst>
            <c:ext xmlns:c16="http://schemas.microsoft.com/office/drawing/2014/chart" uri="{C3380CC4-5D6E-409C-BE32-E72D297353CC}">
              <c16:uniqueId val="{00000016-D503-4F40-9B86-0E5E3107C04D}"/>
            </c:ext>
          </c:extLst>
        </c:ser>
        <c:ser>
          <c:idx val="23"/>
          <c:order val="23"/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MF.xlsx]2015.'!$E$27:$J$27</c:f>
            </c:numRef>
          </c:val>
          <c:extLst>
            <c:ext xmlns:c16="http://schemas.microsoft.com/office/drawing/2014/chart" uri="{C3380CC4-5D6E-409C-BE32-E72D297353CC}">
              <c16:uniqueId val="{00000017-D503-4F40-9B86-0E5E3107C04D}"/>
            </c:ext>
          </c:extLst>
        </c:ser>
        <c:ser>
          <c:idx val="24"/>
          <c:order val="24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MF.xlsx]2015.'!$E$28:$J$28</c:f>
            </c:numRef>
          </c:val>
          <c:extLst>
            <c:ext xmlns:c16="http://schemas.microsoft.com/office/drawing/2014/chart" uri="{C3380CC4-5D6E-409C-BE32-E72D297353CC}">
              <c16:uniqueId val="{00000018-D503-4F40-9B86-0E5E3107C04D}"/>
            </c:ext>
          </c:extLst>
        </c:ser>
        <c:ser>
          <c:idx val="25"/>
          <c:order val="25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MF.xlsx]2015.'!$E$29:$J$29</c:f>
            </c:numRef>
          </c:val>
          <c:extLst>
            <c:ext xmlns:c16="http://schemas.microsoft.com/office/drawing/2014/chart" uri="{C3380CC4-5D6E-409C-BE32-E72D297353CC}">
              <c16:uniqueId val="{00000019-D503-4F40-9B86-0E5E3107C04D}"/>
            </c:ext>
          </c:extLst>
        </c:ser>
        <c:ser>
          <c:idx val="26"/>
          <c:order val="26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MF.xlsx]2015.'!$E$30:$J$30</c:f>
            </c:numRef>
          </c:val>
          <c:extLst>
            <c:ext xmlns:c16="http://schemas.microsoft.com/office/drawing/2014/chart" uri="{C3380CC4-5D6E-409C-BE32-E72D297353CC}">
              <c16:uniqueId val="{0000001A-D503-4F40-9B86-0E5E3107C04D}"/>
            </c:ext>
          </c:extLst>
        </c:ser>
        <c:ser>
          <c:idx val="27"/>
          <c:order val="27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MF.xlsx]2015.'!$E$31:$J$31</c:f>
            </c:numRef>
          </c:val>
          <c:extLst>
            <c:ext xmlns:c16="http://schemas.microsoft.com/office/drawing/2014/chart" uri="{C3380CC4-5D6E-409C-BE32-E72D297353CC}">
              <c16:uniqueId val="{0000001B-D503-4F40-9B86-0E5E3107C04D}"/>
            </c:ext>
          </c:extLst>
        </c:ser>
        <c:ser>
          <c:idx val="28"/>
          <c:order val="28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MF.xlsx]2015.'!$E$32:$J$32</c:f>
            </c:numRef>
          </c:val>
          <c:extLst>
            <c:ext xmlns:c16="http://schemas.microsoft.com/office/drawing/2014/chart" uri="{C3380CC4-5D6E-409C-BE32-E72D297353CC}">
              <c16:uniqueId val="{0000001C-D503-4F40-9B86-0E5E3107C04D}"/>
            </c:ext>
          </c:extLst>
        </c:ser>
        <c:ser>
          <c:idx val="29"/>
          <c:order val="29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MF.xlsx]2015.'!$E$33:$J$33</c:f>
            </c:numRef>
          </c:val>
          <c:extLst>
            <c:ext xmlns:c16="http://schemas.microsoft.com/office/drawing/2014/chart" uri="{C3380CC4-5D6E-409C-BE32-E72D297353CC}">
              <c16:uniqueId val="{0000001D-D503-4F40-9B86-0E5E3107C04D}"/>
            </c:ext>
          </c:extLst>
        </c:ser>
        <c:ser>
          <c:idx val="30"/>
          <c:order val="30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MF.xlsx]2015.'!$E$34:$J$34</c:f>
            </c:numRef>
          </c:val>
          <c:extLst>
            <c:ext xmlns:c16="http://schemas.microsoft.com/office/drawing/2014/chart" uri="{C3380CC4-5D6E-409C-BE32-E72D297353CC}">
              <c16:uniqueId val="{0000001E-D503-4F40-9B86-0E5E3107C04D}"/>
            </c:ext>
          </c:extLst>
        </c:ser>
        <c:ser>
          <c:idx val="31"/>
          <c:order val="31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MF.xlsx]2015.'!$E$35:$J$35</c:f>
            </c:numRef>
          </c:val>
          <c:extLst>
            <c:ext xmlns:c16="http://schemas.microsoft.com/office/drawing/2014/chart" uri="{C3380CC4-5D6E-409C-BE32-E72D297353CC}">
              <c16:uniqueId val="{0000001F-D503-4F40-9B86-0E5E3107C04D}"/>
            </c:ext>
          </c:extLst>
        </c:ser>
        <c:ser>
          <c:idx val="32"/>
          <c:order val="32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MF.xlsx]2015.'!$E$36:$J$36</c:f>
            </c:numRef>
          </c:val>
          <c:extLst>
            <c:ext xmlns:c16="http://schemas.microsoft.com/office/drawing/2014/chart" uri="{C3380CC4-5D6E-409C-BE32-E72D297353CC}">
              <c16:uniqueId val="{00000020-D503-4F40-9B86-0E5E3107C04D}"/>
            </c:ext>
          </c:extLst>
        </c:ser>
        <c:ser>
          <c:idx val="33"/>
          <c:order val="33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MF.xlsx]2015.'!$E$37:$J$37</c:f>
            </c:numRef>
          </c:val>
          <c:extLst>
            <c:ext xmlns:c16="http://schemas.microsoft.com/office/drawing/2014/chart" uri="{C3380CC4-5D6E-409C-BE32-E72D297353CC}">
              <c16:uniqueId val="{00000021-D503-4F40-9B86-0E5E3107C04D}"/>
            </c:ext>
          </c:extLst>
        </c:ser>
        <c:ser>
          <c:idx val="34"/>
          <c:order val="3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MF.xlsx]2015.'!$E$38:$J$38</c:f>
            </c:numRef>
          </c:val>
          <c:extLst>
            <c:ext xmlns:c16="http://schemas.microsoft.com/office/drawing/2014/chart" uri="{C3380CC4-5D6E-409C-BE32-E72D297353CC}">
              <c16:uniqueId val="{00000022-D503-4F40-9B86-0E5E3107C04D}"/>
            </c:ext>
          </c:extLst>
        </c:ser>
        <c:ser>
          <c:idx val="35"/>
          <c:order val="35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MF.xlsx]2015.'!$E$39:$J$39</c:f>
            </c:numRef>
          </c:val>
          <c:extLst>
            <c:ext xmlns:c16="http://schemas.microsoft.com/office/drawing/2014/chart" uri="{C3380CC4-5D6E-409C-BE32-E72D297353CC}">
              <c16:uniqueId val="{00000023-D503-4F40-9B86-0E5E3107C04D}"/>
            </c:ext>
          </c:extLst>
        </c:ser>
        <c:ser>
          <c:idx val="36"/>
          <c:order val="36"/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MF.xlsx]2015.'!$E$40:$J$40</c:f>
            </c:numRef>
          </c:val>
          <c:extLst>
            <c:ext xmlns:c16="http://schemas.microsoft.com/office/drawing/2014/chart" uri="{C3380CC4-5D6E-409C-BE32-E72D297353CC}">
              <c16:uniqueId val="{00000024-D503-4F40-9B86-0E5E3107C04D}"/>
            </c:ext>
          </c:extLst>
        </c:ser>
        <c:ser>
          <c:idx val="37"/>
          <c:order val="37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MF.xlsx]2015.'!$E$41:$J$41</c:f>
            </c:numRef>
          </c:val>
          <c:extLst>
            <c:ext xmlns:c16="http://schemas.microsoft.com/office/drawing/2014/chart" uri="{C3380CC4-5D6E-409C-BE32-E72D297353CC}">
              <c16:uniqueId val="{00000025-D503-4F40-9B86-0E5E3107C04D}"/>
            </c:ext>
          </c:extLst>
        </c:ser>
        <c:ser>
          <c:idx val="38"/>
          <c:order val="38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MF.xlsx]2015.'!$E$42:$J$42</c:f>
            </c:numRef>
          </c:val>
          <c:extLst>
            <c:ext xmlns:c16="http://schemas.microsoft.com/office/drawing/2014/chart" uri="{C3380CC4-5D6E-409C-BE32-E72D297353CC}">
              <c16:uniqueId val="{00000026-D503-4F40-9B86-0E5E3107C04D}"/>
            </c:ext>
          </c:extLst>
        </c:ser>
        <c:ser>
          <c:idx val="39"/>
          <c:order val="39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MF.xlsx]2015.'!$E$43:$J$43</c:f>
            </c:numRef>
          </c:val>
          <c:extLst>
            <c:ext xmlns:c16="http://schemas.microsoft.com/office/drawing/2014/chart" uri="{C3380CC4-5D6E-409C-BE32-E72D297353CC}">
              <c16:uniqueId val="{00000027-D503-4F40-9B86-0E5E3107C04D}"/>
            </c:ext>
          </c:extLst>
        </c:ser>
        <c:ser>
          <c:idx val="40"/>
          <c:order val="40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MF.xlsx]2015.'!$E$44:$J$44</c:f>
            </c:numRef>
          </c:val>
          <c:extLst>
            <c:ext xmlns:c16="http://schemas.microsoft.com/office/drawing/2014/chart" uri="{C3380CC4-5D6E-409C-BE32-E72D297353CC}">
              <c16:uniqueId val="{00000028-D503-4F40-9B86-0E5E3107C04D}"/>
            </c:ext>
          </c:extLst>
        </c:ser>
        <c:ser>
          <c:idx val="41"/>
          <c:order val="41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MF.xlsx]2015.'!$E$45:$J$45</c:f>
            </c:numRef>
          </c:val>
          <c:extLst>
            <c:ext xmlns:c16="http://schemas.microsoft.com/office/drawing/2014/chart" uri="{C3380CC4-5D6E-409C-BE32-E72D297353CC}">
              <c16:uniqueId val="{00000029-D503-4F40-9B86-0E5E3107C04D}"/>
            </c:ext>
          </c:extLst>
        </c:ser>
        <c:ser>
          <c:idx val="42"/>
          <c:order val="42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MF.xlsx]2015.'!$E$46:$J$46</c:f>
            </c:numRef>
          </c:val>
          <c:extLst>
            <c:ext xmlns:c16="http://schemas.microsoft.com/office/drawing/2014/chart" uri="{C3380CC4-5D6E-409C-BE32-E72D297353CC}">
              <c16:uniqueId val="{0000002A-D503-4F40-9B86-0E5E3107C04D}"/>
            </c:ext>
          </c:extLst>
        </c:ser>
        <c:ser>
          <c:idx val="43"/>
          <c:order val="43"/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MF.xlsx]2015.'!$E$47:$J$47</c:f>
            </c:numRef>
          </c:val>
          <c:extLst>
            <c:ext xmlns:c16="http://schemas.microsoft.com/office/drawing/2014/chart" uri="{C3380CC4-5D6E-409C-BE32-E72D297353CC}">
              <c16:uniqueId val="{0000002B-D503-4F40-9B86-0E5E3107C04D}"/>
            </c:ext>
          </c:extLst>
        </c:ser>
        <c:ser>
          <c:idx val="44"/>
          <c:order val="44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MF.xlsx]2015.'!$E$48:$J$48</c:f>
            </c:numRef>
          </c:val>
          <c:extLst>
            <c:ext xmlns:c16="http://schemas.microsoft.com/office/drawing/2014/chart" uri="{C3380CC4-5D6E-409C-BE32-E72D297353CC}">
              <c16:uniqueId val="{0000002C-D503-4F40-9B86-0E5E3107C04D}"/>
            </c:ext>
          </c:extLst>
        </c:ser>
        <c:ser>
          <c:idx val="45"/>
          <c:order val="45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MF.xlsx]2015.'!$E$49:$J$49</c:f>
            </c:numRef>
          </c:val>
          <c:extLst>
            <c:ext xmlns:c16="http://schemas.microsoft.com/office/drawing/2014/chart" uri="{C3380CC4-5D6E-409C-BE32-E72D297353CC}">
              <c16:uniqueId val="{0000002D-D503-4F40-9B86-0E5E3107C04D}"/>
            </c:ext>
          </c:extLst>
        </c:ser>
        <c:ser>
          <c:idx val="46"/>
          <c:order val="46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MF.xlsx]2015.'!$E$50:$J$50</c:f>
            </c:numRef>
          </c:val>
          <c:extLst>
            <c:ext xmlns:c16="http://schemas.microsoft.com/office/drawing/2014/chart" uri="{C3380CC4-5D6E-409C-BE32-E72D297353CC}">
              <c16:uniqueId val="{0000002E-D503-4F40-9B86-0E5E3107C04D}"/>
            </c:ext>
          </c:extLst>
        </c:ser>
        <c:ser>
          <c:idx val="47"/>
          <c:order val="47"/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MF.xlsx]2015.'!$E$51:$J$51</c:f>
            </c:numRef>
          </c:val>
          <c:extLst>
            <c:ext xmlns:c16="http://schemas.microsoft.com/office/drawing/2014/chart" uri="{C3380CC4-5D6E-409C-BE32-E72D297353CC}">
              <c16:uniqueId val="{0000002F-D503-4F40-9B86-0E5E3107C04D}"/>
            </c:ext>
          </c:extLst>
        </c:ser>
        <c:ser>
          <c:idx val="48"/>
          <c:order val="48"/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MF.xlsx]2015.'!$E$52:$J$52</c:f>
            </c:numRef>
          </c:val>
          <c:extLst>
            <c:ext xmlns:c16="http://schemas.microsoft.com/office/drawing/2014/chart" uri="{C3380CC4-5D6E-409C-BE32-E72D297353CC}">
              <c16:uniqueId val="{00000030-D503-4F40-9B86-0E5E3107C04D}"/>
            </c:ext>
          </c:extLst>
        </c:ser>
        <c:ser>
          <c:idx val="49"/>
          <c:order val="49"/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MF.xlsx]2015.'!$E$53:$J$53</c:f>
            </c:numRef>
          </c:val>
          <c:extLst>
            <c:ext xmlns:c16="http://schemas.microsoft.com/office/drawing/2014/chart" uri="{C3380CC4-5D6E-409C-BE32-E72D297353CC}">
              <c16:uniqueId val="{00000031-D503-4F40-9B86-0E5E3107C04D}"/>
            </c:ext>
          </c:extLst>
        </c:ser>
        <c:ser>
          <c:idx val="50"/>
          <c:order val="50"/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MF.xlsx]2015.'!$E$54:$J$54</c:f>
            </c:numRef>
          </c:val>
          <c:extLst>
            <c:ext xmlns:c16="http://schemas.microsoft.com/office/drawing/2014/chart" uri="{C3380CC4-5D6E-409C-BE32-E72D297353CC}">
              <c16:uniqueId val="{00000032-D503-4F40-9B86-0E5E3107C04D}"/>
            </c:ext>
          </c:extLst>
        </c:ser>
        <c:ser>
          <c:idx val="51"/>
          <c:order val="51"/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MF.xlsx]2015.'!$E$55:$J$55</c:f>
            </c:numRef>
          </c:val>
          <c:extLst>
            <c:ext xmlns:c16="http://schemas.microsoft.com/office/drawing/2014/chart" uri="{C3380CC4-5D6E-409C-BE32-E72D297353CC}">
              <c16:uniqueId val="{00000033-D503-4F40-9B86-0E5E3107C04D}"/>
            </c:ext>
          </c:extLst>
        </c:ser>
        <c:ser>
          <c:idx val="52"/>
          <c:order val="52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MF.xlsx]2015.'!$E$56:$J$56</c:f>
            </c:numRef>
          </c:val>
          <c:extLst>
            <c:ext xmlns:c16="http://schemas.microsoft.com/office/drawing/2014/chart" uri="{C3380CC4-5D6E-409C-BE32-E72D297353CC}">
              <c16:uniqueId val="{00000034-D503-4F40-9B86-0E5E3107C04D}"/>
            </c:ext>
          </c:extLst>
        </c:ser>
        <c:ser>
          <c:idx val="53"/>
          <c:order val="53"/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MF.xlsx]2015.'!$E$57:$J$57</c:f>
            </c:numRef>
          </c:val>
          <c:extLst>
            <c:ext xmlns:c16="http://schemas.microsoft.com/office/drawing/2014/chart" uri="{C3380CC4-5D6E-409C-BE32-E72D297353CC}">
              <c16:uniqueId val="{00000035-D503-4F40-9B86-0E5E3107C04D}"/>
            </c:ext>
          </c:extLst>
        </c:ser>
        <c:ser>
          <c:idx val="54"/>
          <c:order val="54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MF.xlsx]2015.'!$E$58:$J$58</c:f>
            </c:numRef>
          </c:val>
          <c:extLst>
            <c:ext xmlns:c16="http://schemas.microsoft.com/office/drawing/2014/chart" uri="{C3380CC4-5D6E-409C-BE32-E72D297353CC}">
              <c16:uniqueId val="{00000036-D503-4F40-9B86-0E5E3107C04D}"/>
            </c:ext>
          </c:extLst>
        </c:ser>
        <c:ser>
          <c:idx val="55"/>
          <c:order val="55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MF.xlsx]2015.'!$E$59:$J$59</c:f>
            </c:numRef>
          </c:val>
          <c:extLst>
            <c:ext xmlns:c16="http://schemas.microsoft.com/office/drawing/2014/chart" uri="{C3380CC4-5D6E-409C-BE32-E72D297353CC}">
              <c16:uniqueId val="{00000037-D503-4F40-9B86-0E5E3107C04D}"/>
            </c:ext>
          </c:extLst>
        </c:ser>
        <c:ser>
          <c:idx val="56"/>
          <c:order val="56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MF.xlsx]2015.'!$E$60:$J$60</c:f>
            </c:numRef>
          </c:val>
          <c:extLst>
            <c:ext xmlns:c16="http://schemas.microsoft.com/office/drawing/2014/chart" uri="{C3380CC4-5D6E-409C-BE32-E72D297353CC}">
              <c16:uniqueId val="{00000038-D503-4F40-9B86-0E5E3107C04D}"/>
            </c:ext>
          </c:extLst>
        </c:ser>
        <c:ser>
          <c:idx val="57"/>
          <c:order val="57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MF.xlsx]2015.'!$E$61:$J$61</c:f>
            </c:numRef>
          </c:val>
          <c:extLst>
            <c:ext xmlns:c16="http://schemas.microsoft.com/office/drawing/2014/chart" uri="{C3380CC4-5D6E-409C-BE32-E72D297353CC}">
              <c16:uniqueId val="{00000039-D503-4F40-9B86-0E5E3107C04D}"/>
            </c:ext>
          </c:extLst>
        </c:ser>
        <c:ser>
          <c:idx val="58"/>
          <c:order val="5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MF.xlsx]2015.'!$E$62:$J$62</c:f>
            </c:numRef>
          </c:val>
          <c:extLst>
            <c:ext xmlns:c16="http://schemas.microsoft.com/office/drawing/2014/chart" uri="{C3380CC4-5D6E-409C-BE32-E72D297353CC}">
              <c16:uniqueId val="{0000003A-D503-4F40-9B86-0E5E3107C04D}"/>
            </c:ext>
          </c:extLst>
        </c:ser>
        <c:ser>
          <c:idx val="59"/>
          <c:order val="59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MF.xlsx]2015.'!$E$63:$J$63</c:f>
            </c:numRef>
          </c:val>
          <c:extLst>
            <c:ext xmlns:c16="http://schemas.microsoft.com/office/drawing/2014/chart" uri="{C3380CC4-5D6E-409C-BE32-E72D297353CC}">
              <c16:uniqueId val="{0000003B-D503-4F40-9B86-0E5E3107C04D}"/>
            </c:ext>
          </c:extLst>
        </c:ser>
        <c:ser>
          <c:idx val="60"/>
          <c:order val="60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MF.xlsx]2015.'!$E$64:$J$64</c:f>
            </c:numRef>
          </c:val>
          <c:extLst>
            <c:ext xmlns:c16="http://schemas.microsoft.com/office/drawing/2014/chart" uri="{C3380CC4-5D6E-409C-BE32-E72D297353CC}">
              <c16:uniqueId val="{0000003C-D503-4F40-9B86-0E5E3107C04D}"/>
            </c:ext>
          </c:extLst>
        </c:ser>
        <c:ser>
          <c:idx val="61"/>
          <c:order val="61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MF.xlsx]2015.'!$E$65:$J$65</c:f>
            </c:numRef>
          </c:val>
          <c:extLst>
            <c:ext xmlns:c16="http://schemas.microsoft.com/office/drawing/2014/chart" uri="{C3380CC4-5D6E-409C-BE32-E72D297353CC}">
              <c16:uniqueId val="{0000003D-D503-4F40-9B86-0E5E3107C04D}"/>
            </c:ext>
          </c:extLst>
        </c:ser>
        <c:ser>
          <c:idx val="62"/>
          <c:order val="62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'[Podaci MF.xlsx]2015.'!$E$3:$J$3</c:f>
              <c:strCache>
                <c:ptCount val="6"/>
                <c:pt idx="0">
                  <c:v>Наплаћено у 2015.</c:v>
                </c:pt>
                <c:pt idx="1">
                  <c:v>Наплаћено у 2016.</c:v>
                </c:pt>
                <c:pt idx="2">
                  <c:v>Наплаћено у 2017.</c:v>
                </c:pt>
                <c:pt idx="3">
                  <c:v>Наплаћено у 2018.</c:v>
                </c:pt>
                <c:pt idx="4">
                  <c:v>Наплаћено у 2019.</c:v>
                </c:pt>
                <c:pt idx="5">
                  <c:v>Наплаћено у 2020.</c:v>
                </c:pt>
              </c:strCache>
            </c:strRef>
          </c:cat>
          <c:val>
            <c:numRef>
              <c:f>'[Podaci MF.xlsx]2015.'!$E$66:$J$66</c:f>
            </c:numRef>
          </c:val>
          <c:extLst>
            <c:ext xmlns:c16="http://schemas.microsoft.com/office/drawing/2014/chart" uri="{C3380CC4-5D6E-409C-BE32-E72D297353CC}">
              <c16:uniqueId val="{0000003E-D503-4F40-9B86-0E5E3107C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6123744"/>
        <c:axId val="-1946117760"/>
      </c:barChart>
      <c:catAx>
        <c:axId val="-19461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117760"/>
        <c:crosses val="autoZero"/>
        <c:auto val="1"/>
        <c:lblAlgn val="ctr"/>
        <c:lblOffset val="100"/>
        <c:noMultiLvlLbl val="0"/>
      </c:catAx>
      <c:valAx>
        <c:axId val="-194611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612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0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3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21000" t="8000" r="2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5F4F0-1BF7-4717-8F12-B6AAD8C3576F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4A692-873B-486E-8274-CEC3F8C32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/>
              <a:t>ШИРЕЊЕ ОБУХВАТА ОБВЕЗНИКА ПОРЕЗА НА НЕПОКРЕТНОСТИ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-АКТИВНОСТИ РАДНЕ ГРУПЕ-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Улога РУГИП-а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 smtClean="0"/>
              <a:t>Темељ свих активности Радне групе су регистри непокретности који се налазе у РУГИП-у и ФРН који води ПУРС</a:t>
            </a:r>
          </a:p>
          <a:p>
            <a:r>
              <a:rPr lang="sr-Cyrl-BA" dirty="0" smtClean="0"/>
              <a:t>РУГИП посједује професионални е-сервис који омогућава да се подаци о непокретностима могу преузимати из евиденција РУГИП-а на </a:t>
            </a:r>
            <a:r>
              <a:rPr lang="sr-Latn-BA" dirty="0" smtClean="0"/>
              <a:t>on-line</a:t>
            </a:r>
            <a:r>
              <a:rPr lang="sr-Cyrl-BA" dirty="0" smtClean="0"/>
              <a:t> принципу</a:t>
            </a:r>
          </a:p>
          <a:p>
            <a:r>
              <a:rPr lang="sr-Cyrl-BA" dirty="0" smtClean="0"/>
              <a:t>Евиденције у РУГИП-у нису у потпуности ажурне, процес излагања КО треје</a:t>
            </a:r>
          </a:p>
          <a:p>
            <a:r>
              <a:rPr lang="sr-Cyrl-BA" dirty="0" smtClean="0"/>
              <a:t>РУГИП је носилац пилот пројекта „Масовна процјена вриједности некретности“ који се заснива на попису свих некретнина-ЦИЛАП</a:t>
            </a:r>
          </a:p>
          <a:p>
            <a:r>
              <a:rPr lang="sr-Cyrl-BA" dirty="0" smtClean="0"/>
              <a:t>Окончањем овог пројекта ћемо имати тачне и ажурне податке о свим непокретностима и власницима или корисницима истих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Пилот пројекат Радне групе - фаза </a:t>
            </a:r>
            <a:r>
              <a:rPr lang="sr-Latn-BA" b="1" dirty="0" smtClean="0"/>
              <a:t>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Радна група је донијела одлуку да проведе пилот пројекат својих активности и за то одабрала три КО у којима је завршен поступак излагања (КО Петрићевац 1, КО Петрићевац 2 и КО Лакташи)</a:t>
            </a:r>
          </a:p>
          <a:p>
            <a:r>
              <a:rPr lang="sr-Cyrl-BA" dirty="0" smtClean="0"/>
              <a:t>Пилот пројекат се реализује аутоматским упаривањем регистара у посједу РУГИП-а и ФРН у посједу ПУРС</a:t>
            </a:r>
          </a:p>
          <a:p>
            <a:r>
              <a:rPr lang="sr-Cyrl-BA" dirty="0" smtClean="0"/>
              <a:t>Упаривањем се дошло до података о КЧ које нису пријављене у ФРН</a:t>
            </a:r>
          </a:p>
          <a:p>
            <a:r>
              <a:rPr lang="sr-Cyrl-BA" dirty="0"/>
              <a:t>С</a:t>
            </a:r>
            <a:r>
              <a:rPr lang="sr-Cyrl-BA" dirty="0" smtClean="0"/>
              <a:t>поразум између Града Бања Лука и Општине Лакташи са ПУРС, о начину финансирања и слања позива власницима непокретности да исте пријаве ФРН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8253"/>
          </a:xfrm>
        </p:spPr>
        <p:txBody>
          <a:bodyPr/>
          <a:lstStyle/>
          <a:p>
            <a:r>
              <a:rPr lang="sr-Cyrl-BA" b="1" dirty="0" smtClean="0"/>
              <a:t>Резултати Пилот пројекта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01704"/>
            <a:ext cx="11353800" cy="51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5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Резултати Пилот пројекта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3538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Након проведене прве Пилот фазе, резултати су сљедећи: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endParaRPr lang="sr-Cyrl-BA" dirty="0"/>
          </a:p>
          <a:p>
            <a:endParaRPr lang="sr-Cyrl-BA" dirty="0" smtClean="0"/>
          </a:p>
          <a:p>
            <a:pPr algn="just"/>
            <a:r>
              <a:rPr lang="sr-Cyrl-BA" dirty="0" smtClean="0"/>
              <a:t>Из табеле произилати да је од укупно уписаних обвезника у ФРН (6965) идентификовано непријављених (4933) и чини 70% постојећег ФРН или 41% од укупног броја који се води у РУГИП-у (11898), а коначно уписаних 1076, што чини 15% постојећег ФРН, односно заједно са неурученим позивима (2269) чини 32% постојећег ФРН, што би се могло закључити као потенцијани нови обвезници.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990560"/>
              </p:ext>
            </p:extLst>
          </p:nvPr>
        </p:nvGraphicFramePr>
        <p:xfrm>
          <a:off x="987553" y="1690688"/>
          <a:ext cx="9875520" cy="2868447"/>
        </p:xfrm>
        <a:graphic>
          <a:graphicData uri="http://schemas.openxmlformats.org/drawingml/2006/table">
            <a:tbl>
              <a:tblPr/>
              <a:tblGrid>
                <a:gridCol w="1496515">
                  <a:extLst>
                    <a:ext uri="{9D8B030D-6E8A-4147-A177-3AD203B41FA5}">
                      <a16:colId xmlns:a16="http://schemas.microsoft.com/office/drawing/2014/main" val="2338398889"/>
                    </a:ext>
                  </a:extLst>
                </a:gridCol>
                <a:gridCol w="1100162">
                  <a:extLst>
                    <a:ext uri="{9D8B030D-6E8A-4147-A177-3AD203B41FA5}">
                      <a16:colId xmlns:a16="http://schemas.microsoft.com/office/drawing/2014/main" val="37586391"/>
                    </a:ext>
                  </a:extLst>
                </a:gridCol>
                <a:gridCol w="1007554">
                  <a:extLst>
                    <a:ext uri="{9D8B030D-6E8A-4147-A177-3AD203B41FA5}">
                      <a16:colId xmlns:a16="http://schemas.microsoft.com/office/drawing/2014/main" val="3544081684"/>
                    </a:ext>
                  </a:extLst>
                </a:gridCol>
                <a:gridCol w="1318711">
                  <a:extLst>
                    <a:ext uri="{9D8B030D-6E8A-4147-A177-3AD203B41FA5}">
                      <a16:colId xmlns:a16="http://schemas.microsoft.com/office/drawing/2014/main" val="3138965737"/>
                    </a:ext>
                  </a:extLst>
                </a:gridCol>
                <a:gridCol w="948287">
                  <a:extLst>
                    <a:ext uri="{9D8B030D-6E8A-4147-A177-3AD203B41FA5}">
                      <a16:colId xmlns:a16="http://schemas.microsoft.com/office/drawing/2014/main" val="2725185010"/>
                    </a:ext>
                  </a:extLst>
                </a:gridCol>
                <a:gridCol w="1233515">
                  <a:extLst>
                    <a:ext uri="{9D8B030D-6E8A-4147-A177-3AD203B41FA5}">
                      <a16:colId xmlns:a16="http://schemas.microsoft.com/office/drawing/2014/main" val="4173859080"/>
                    </a:ext>
                  </a:extLst>
                </a:gridCol>
                <a:gridCol w="1348346">
                  <a:extLst>
                    <a:ext uri="{9D8B030D-6E8A-4147-A177-3AD203B41FA5}">
                      <a16:colId xmlns:a16="http://schemas.microsoft.com/office/drawing/2014/main" val="1795525922"/>
                    </a:ext>
                  </a:extLst>
                </a:gridCol>
                <a:gridCol w="1422430">
                  <a:extLst>
                    <a:ext uri="{9D8B030D-6E8A-4147-A177-3AD203B41FA5}">
                      <a16:colId xmlns:a16="http://schemas.microsoft.com/office/drawing/2014/main" val="3191000183"/>
                    </a:ext>
                  </a:extLst>
                </a:gridCol>
              </a:tblGrid>
              <a:tr h="1046519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Бр. обвезника уписаних у ФРН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Послани позиви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уручених позива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Нису уручени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Остало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Број одазваних обвезника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Новопр. обвезници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82840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187653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Петрићевац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120923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Петрићевац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93567"/>
                  </a:ext>
                </a:extLst>
              </a:tr>
              <a:tr h="348840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Лакташи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83039"/>
                  </a:ext>
                </a:extLst>
              </a:tr>
              <a:tr h="366282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93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73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Пилот пројекат Радне групе - фаза </a:t>
            </a:r>
            <a:r>
              <a:rPr lang="sr-Latn-BA" b="1" dirty="0" smtClean="0"/>
              <a:t>II</a:t>
            </a:r>
            <a:r>
              <a:rPr lang="sr-Cyrl-R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 које нису изложене у РУГИП-у</a:t>
            </a:r>
          </a:p>
          <a:p>
            <a:r>
              <a:rPr lang="sr-Cyrl-RS" dirty="0" smtClean="0"/>
              <a:t>КО Бањалука 7</a:t>
            </a:r>
          </a:p>
          <a:p>
            <a:r>
              <a:rPr lang="sr-Cyrl-RS" dirty="0" smtClean="0"/>
              <a:t>КО Маглајани доњи и горњи-општина Лакташи</a:t>
            </a:r>
          </a:p>
          <a:p>
            <a:endParaRPr lang="sr-Cyrl-RS" dirty="0"/>
          </a:p>
          <a:p>
            <a:pPr marL="0" indent="0">
              <a:buNone/>
            </a:pPr>
            <a:r>
              <a:rPr lang="sr-Cyrl-RS" dirty="0" smtClean="0"/>
              <a:t>Резултати пилот пројекта:</a:t>
            </a:r>
          </a:p>
          <a:p>
            <a:r>
              <a:rPr lang="sr-Cyrl-RS" dirty="0" smtClean="0"/>
              <a:t>КО Бањалука 7 - идентификовано 554 стана, укупно 3696 (15%)</a:t>
            </a:r>
          </a:p>
          <a:p>
            <a:r>
              <a:rPr lang="sr-Cyrl-RS" dirty="0" smtClean="0"/>
              <a:t>КО Маглајани доњи - идентиф.389, укупно 798 (49%)</a:t>
            </a:r>
          </a:p>
          <a:p>
            <a:r>
              <a:rPr lang="sr-Cyrl-RS" dirty="0" smtClean="0"/>
              <a:t>КО Маглајани горњи - идентиф.536, укупно 1062 (50%)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21000" t="8000" r="21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Закључци Радне групе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Потребно је да се ЈЛС ангажују на повећању обухвата обвезника пореза на непокретности и пошаљу писмо намјере према ПУРС;</a:t>
            </a:r>
          </a:p>
          <a:p>
            <a:r>
              <a:rPr lang="sr-Cyrl-BA" dirty="0" smtClean="0"/>
              <a:t>Слиједи усаглашавање и потписивање Споразума о међусобној сарадњи између општине/града, ПУРС и РУГИП-а (текст Приједлога споразума је усаглашен са ПУРС и РУГИП-ом од стране Радне групе);</a:t>
            </a:r>
          </a:p>
          <a:p>
            <a:r>
              <a:rPr lang="sr-Cyrl-BA" dirty="0" smtClean="0"/>
              <a:t>ЈЛС шаље ПУРС захтјев за обухват одређених КО (сукцесивно), након чега ПУРС приступа сређивању података ФРН и исте прилагођава за упаривање;</a:t>
            </a:r>
          </a:p>
          <a:p>
            <a:r>
              <a:rPr lang="sr-Cyrl-BA" dirty="0" smtClean="0"/>
              <a:t>ПУРС шаље податке из ФРН у РУГИП, након чега РУГИП врши аутоматско упаривање између ФРН и евиденција РУГИП-а;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Закључци Радне групе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BA" dirty="0" smtClean="0"/>
              <a:t>РУГИП шаље преглед носилаца права и осталих података о непокретностима, којих нема у ФРН, према ЈЛС на даљи преглед и ажурирање, након чега ЈЛС сређене податке шаље у ПУРС;</a:t>
            </a:r>
          </a:p>
          <a:p>
            <a:r>
              <a:rPr lang="sr-Cyrl-BA" dirty="0" smtClean="0"/>
              <a:t>ПУРС шаље позиве обвезницима који нису пријавили непокретност у ФРН;</a:t>
            </a:r>
          </a:p>
          <a:p>
            <a:r>
              <a:rPr lang="sr-Cyrl-BA" dirty="0" smtClean="0"/>
              <a:t>ПУРС извјештава ЈЛС о проведеним активностима (број уручених позива, број лица који су се одазвали, број неуручених позива са списком, број новоријављених обвезника);</a:t>
            </a:r>
          </a:p>
          <a:p>
            <a:r>
              <a:rPr lang="sr-Cyrl-BA" dirty="0" smtClean="0"/>
              <a:t>Обвезници којима није уручен позив или се нису одазвали на позив, а у евиденцијама има довољно података, ПУРС врши унос пријава по службеној дужности;</a:t>
            </a:r>
          </a:p>
          <a:p>
            <a:r>
              <a:rPr lang="sr-Cyrl-BA" dirty="0" smtClean="0"/>
              <a:t>За обвезнике којима није уручен позив или се нису одазвали на позив, а у евиденцијама нема довољно података за унос пријаве у ФРН, запослени у ЈЛС заједно са РУГИП-ом прикупљају податке изласком на терен.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Споразум о међусобној сарадњи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52" y="181460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Потписници споразума су ПУРС, општина/град и РУГИП</a:t>
            </a:r>
          </a:p>
          <a:p>
            <a:r>
              <a:rPr lang="sr-Cyrl-BA" dirty="0" smtClean="0"/>
              <a:t>Усаглашена права и обавезе између потписника</a:t>
            </a:r>
          </a:p>
          <a:p>
            <a:r>
              <a:rPr lang="sr-Cyrl-BA" dirty="0" smtClean="0"/>
              <a:t>Општине/градови сносе дио трошкова (поштарине), трошкове преузимања података из РУГИП-а и ангажовања лица за повећани унос пријава </a:t>
            </a:r>
          </a:p>
          <a:p>
            <a:r>
              <a:rPr lang="sr-Cyrl-BA" dirty="0" smtClean="0"/>
              <a:t>ПУРС сноси остале материјалне трошкове, обезбјеђује кардовску подршку, опрему и простор</a:t>
            </a:r>
          </a:p>
          <a:p>
            <a:r>
              <a:rPr lang="sr-Cyrl-BA" dirty="0" smtClean="0"/>
              <a:t>РУГИП врши упаривање података између регистра непокретности у РУГИП-у и ФРН</a:t>
            </a:r>
          </a:p>
          <a:p>
            <a:r>
              <a:rPr lang="sr-Cyrl-BA" dirty="0" smtClean="0"/>
              <a:t>Предвиђено одређивање рокова за све активности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Cyrl-BA" dirty="0" smtClean="0"/>
          </a:p>
          <a:p>
            <a:pPr marL="0" indent="0" algn="ctr">
              <a:buNone/>
            </a:pPr>
            <a:endParaRPr lang="sr-Cyrl-BA" dirty="0" smtClean="0"/>
          </a:p>
          <a:p>
            <a:pPr marL="0" indent="0" algn="ctr">
              <a:buNone/>
            </a:pPr>
            <a:r>
              <a:rPr lang="sr-Cyrl-BA" sz="6000" dirty="0" smtClean="0"/>
              <a:t>Хвала!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466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Уводне напомене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Порез на непокретности у порески систем Републике Српске уведен је Законом о порезу на непокретности из 2008. </a:t>
            </a:r>
            <a:r>
              <a:rPr lang="sr-Cyrl-BA" dirty="0" smtClean="0"/>
              <a:t>године</a:t>
            </a:r>
          </a:p>
          <a:p>
            <a:pPr marL="0" indent="0">
              <a:buNone/>
            </a:pPr>
            <a:endParaRPr lang="sr-Cyrl-BA" dirty="0"/>
          </a:p>
          <a:p>
            <a:r>
              <a:rPr lang="sr-Cyrl-BA" dirty="0" smtClean="0"/>
              <a:t>Након </a:t>
            </a:r>
            <a:r>
              <a:rPr lang="sr-Cyrl-BA" dirty="0"/>
              <a:t>низа измјена, донесен је нови Закон о порезу на непокретности („Службени гласник Републике Српске“, број 91/15)</a:t>
            </a:r>
            <a:r>
              <a:rPr lang="sr-Cyrl-BA" dirty="0" smtClean="0"/>
              <a:t> 2015</a:t>
            </a:r>
            <a:r>
              <a:rPr lang="sr-Cyrl-BA" dirty="0"/>
              <a:t>. </a:t>
            </a:r>
            <a:r>
              <a:rPr lang="sr-Cyrl-BA" dirty="0" smtClean="0"/>
              <a:t>године</a:t>
            </a:r>
          </a:p>
          <a:p>
            <a:endParaRPr lang="sr-Cyrl-BA" dirty="0"/>
          </a:p>
          <a:p>
            <a:r>
              <a:rPr lang="sr-Cyrl-BA" dirty="0" smtClean="0"/>
              <a:t>Закон о порезу на непокретности („Службени гласник Републике Српске“, број 91/15) ступио на снагу 1. јануара 2016. године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Улога ЈЛС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Приход од пореза на непокретности је 100% приход ЈЛС</a:t>
            </a:r>
          </a:p>
          <a:p>
            <a:r>
              <a:rPr lang="sr-Cyrl-BA" dirty="0" smtClean="0"/>
              <a:t>ЈЛС </a:t>
            </a:r>
            <a:r>
              <a:rPr lang="sr-Cyrl-BA" dirty="0"/>
              <a:t>су дужне обавијестити ПУРС о непокретностима које порески обвезник није пријавио</a:t>
            </a:r>
            <a:endParaRPr lang="sr-Latn-BA" dirty="0"/>
          </a:p>
          <a:p>
            <a:r>
              <a:rPr lang="sr-Cyrl-RS" dirty="0"/>
              <a:t>РУГИП је дужна да омогући ПУРС и ЈЛС несметан приступ подацима о непокретностима који се воде код тог органа</a:t>
            </a:r>
          </a:p>
          <a:p>
            <a:r>
              <a:rPr lang="sr-Cyrl-RS" dirty="0"/>
              <a:t>На захтјев ЈЛС ПУ је дужна да достави податке о пријављеним непкретностима која се налазе на територији те општине или града, достављеним пореским рачунима и наплаћеним порезима</a:t>
            </a:r>
            <a:endParaRPr lang="sr-Cyrl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4578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Доспјеле обавезе по основу ПнН у одабраним ЈЛС за период 2015-2021. године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97965"/>
              </p:ext>
            </p:extLst>
          </p:nvPr>
        </p:nvGraphicFramePr>
        <p:xfrm>
          <a:off x="-2" y="1144579"/>
          <a:ext cx="12192001" cy="5713431"/>
        </p:xfrm>
        <a:graphic>
          <a:graphicData uri="http://schemas.openxmlformats.org/drawingml/2006/table">
            <a:tbl>
              <a:tblPr/>
              <a:tblGrid>
                <a:gridCol w="1970917">
                  <a:extLst>
                    <a:ext uri="{9D8B030D-6E8A-4147-A177-3AD203B41FA5}">
                      <a16:colId xmlns:a16="http://schemas.microsoft.com/office/drawing/2014/main" val="3180407989"/>
                    </a:ext>
                  </a:extLst>
                </a:gridCol>
                <a:gridCol w="1254221">
                  <a:extLst>
                    <a:ext uri="{9D8B030D-6E8A-4147-A177-3AD203B41FA5}">
                      <a16:colId xmlns:a16="http://schemas.microsoft.com/office/drawing/2014/main" val="1910540207"/>
                    </a:ext>
                  </a:extLst>
                </a:gridCol>
                <a:gridCol w="1209427">
                  <a:extLst>
                    <a:ext uri="{9D8B030D-6E8A-4147-A177-3AD203B41FA5}">
                      <a16:colId xmlns:a16="http://schemas.microsoft.com/office/drawing/2014/main" val="2393134407"/>
                    </a:ext>
                  </a:extLst>
                </a:gridCol>
                <a:gridCol w="1205354">
                  <a:extLst>
                    <a:ext uri="{9D8B030D-6E8A-4147-A177-3AD203B41FA5}">
                      <a16:colId xmlns:a16="http://schemas.microsoft.com/office/drawing/2014/main" val="399037201"/>
                    </a:ext>
                  </a:extLst>
                </a:gridCol>
                <a:gridCol w="1303087">
                  <a:extLst>
                    <a:ext uri="{9D8B030D-6E8A-4147-A177-3AD203B41FA5}">
                      <a16:colId xmlns:a16="http://schemas.microsoft.com/office/drawing/2014/main" val="4197124830"/>
                    </a:ext>
                  </a:extLst>
                </a:gridCol>
                <a:gridCol w="1254221">
                  <a:extLst>
                    <a:ext uri="{9D8B030D-6E8A-4147-A177-3AD203B41FA5}">
                      <a16:colId xmlns:a16="http://schemas.microsoft.com/office/drawing/2014/main" val="2621735087"/>
                    </a:ext>
                  </a:extLst>
                </a:gridCol>
                <a:gridCol w="1205354">
                  <a:extLst>
                    <a:ext uri="{9D8B030D-6E8A-4147-A177-3AD203B41FA5}">
                      <a16:colId xmlns:a16="http://schemas.microsoft.com/office/drawing/2014/main" val="2372283266"/>
                    </a:ext>
                  </a:extLst>
                </a:gridCol>
                <a:gridCol w="1258293">
                  <a:extLst>
                    <a:ext uri="{9D8B030D-6E8A-4147-A177-3AD203B41FA5}">
                      <a16:colId xmlns:a16="http://schemas.microsoft.com/office/drawing/2014/main" val="2802983917"/>
                    </a:ext>
                  </a:extLst>
                </a:gridCol>
                <a:gridCol w="1531127">
                  <a:extLst>
                    <a:ext uri="{9D8B030D-6E8A-4147-A177-3AD203B41FA5}">
                      <a16:colId xmlns:a16="http://schemas.microsoft.com/office/drawing/2014/main" val="72219499"/>
                    </a:ext>
                  </a:extLst>
                </a:gridCol>
              </a:tblGrid>
              <a:tr h="654208"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Назив општине </a:t>
                      </a:r>
                    </a:p>
                  </a:txBody>
                  <a:tcPr marL="8304" marR="8304" marT="8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2015.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2016.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2017.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2018.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2019.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2020.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Доспјеле обавезе ПнН 2021.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УКУПНО 2015-2022.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89774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Билећа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60.381,15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49.908,80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47.618,51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49.208,29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47.351,43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49.246,14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64.874,65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368.588,97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432875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Љубиње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55.879,68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56.132,03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55.180,90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48.184,31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47.417,55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46.747,04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45.979,98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355.521,49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68966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Модрича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682.563,17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561.889,88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562.187,13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561.513,97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562.001,83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556.343,58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519.145,24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4.005.644,80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234698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Бијељина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3.214.703,57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2.878.997,71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3.091.174,09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3.077.364,70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3.122.890,02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3.122.348,28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3.105.142,72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21.612.621,09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299448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Добој 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1.415.385,02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1.042.462,87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1.080.249,70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1.100.234,21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1.016.319,77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1.125.705,05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1.131.748,36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7.912.104,98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366218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Језеро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4.024,15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4.218,15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4.067,41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4.055,89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5.652,58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7.971,10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35.554,43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127427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Лакташи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1.175.160,35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1.026.665,05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1.022.514,11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1.030.919,33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1.021.981,43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1.001.180,14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985.639,23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7.264.059,64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88618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Мркоњић Град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386.242,72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336.305,21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377.626,37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369.864,10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357.199,38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350.439,86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345.136,58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2.522.814,22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59914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Бања Лука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6.925.996,78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8.089.508,61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7.874.009,53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7.883.228,75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7.877.132,89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8.007.055,73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3.846.938,92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50.503.871,21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378644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Градишка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912.135,12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973.226,05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971.031,87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976.617,19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973.213,48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959.203,18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5.765.426,89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26121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Шамац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432.596,20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311.635,44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310.170,40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307.610,95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305.752,32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305.562,07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303.931,20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2.277.258,58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963326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Дервента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441.675,79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566.337,15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567.024,12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825.016,23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803.337,90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808.156,64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613.692,42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4.625.240,25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597433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Прњавор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315.758,13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531.486,93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187.811,54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197.837,91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202.173,19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214.908,97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210.957,81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1.860.934,48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447952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Трново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75.808,02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83.800,21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85.351,07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84.851,17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86.537,86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101.590,33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517.938,66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01048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Пале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614.688,87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542.970,22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464.898,18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465.045,12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468.606,30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427.473,20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408.750,85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3.392.432,74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26668"/>
                  </a:ext>
                </a:extLst>
              </a:tr>
              <a:tr h="25078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Источни Стари Град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14.452,27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14.106,62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15.273,87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14.889,82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14.634,09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13.428,42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13.055,78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99.840,87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06156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Сребреница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151.260,51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213.284,77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159.326,01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156.448,47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155.703,27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154.128,92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132.447,26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1.122.599,21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75013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Требиње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429.038,28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459.641,40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470.150,39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531.601,32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696.866,40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708.914,30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706.667,91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4.002.880,00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841610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Зворник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825.591,15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660.461,59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679.301,14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683.731,67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683.531,74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667.022,83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654.895,62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4.854.535,74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293763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Источна Илиџа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364.054,07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394.424,25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395.875,00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401.927,38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413.954,59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203.870,62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640.767,78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2.814.873,69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40454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Источно Ново Сарајево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390.447,92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304.344,21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341.319,86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340.334,38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361.280,57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366.836,91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370.727,32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2.475.291,17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46226"/>
                  </a:ext>
                </a:extLst>
              </a:tr>
              <a:tr h="218070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Соколац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96.248,54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160.967,52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158.201,59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164.671,88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163.219,78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154.961,08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126.073,91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1.024.344,30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37548"/>
                  </a:ext>
                </a:extLst>
              </a:tr>
              <a:tr h="228973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Вишеград</a:t>
                      </a:r>
                    </a:p>
                  </a:txBody>
                  <a:tcPr marL="8304" marR="8304" marT="8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215.471,71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219.906,69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193.801,43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219.688,81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212.825,27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212.134,11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8304" marR="8304" marT="83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1.273.828,02</a:t>
                      </a:r>
                    </a:p>
                  </a:txBody>
                  <a:tcPr marL="8304" marR="8304" marT="83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52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5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sr-Cyrl-BA" b="1" dirty="0" smtClean="0"/>
              <a:t>Наплаћено по основу ПнН у одабраним ЈЛС за период 2015-2021. година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06727"/>
              </p:ext>
            </p:extLst>
          </p:nvPr>
        </p:nvGraphicFramePr>
        <p:xfrm>
          <a:off x="0" y="969962"/>
          <a:ext cx="12191999" cy="588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Worksheet" r:id="rId3" imgW="9477353" imgH="4914900" progId="Excel.Sheet.12">
                  <p:embed/>
                </p:oleObj>
              </mc:Choice>
              <mc:Fallback>
                <p:oleObj name="Worksheet" r:id="rId3" imgW="9477353" imgH="4914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69962"/>
                        <a:ext cx="12191999" cy="588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7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b="1" dirty="0" smtClean="0"/>
              <a:t>Графички приказ доспјеле/наплаћене обавезе по основу ПнН у РС 2015-2021. година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612920"/>
              </p:ext>
            </p:extLst>
          </p:nvPr>
        </p:nvGraphicFramePr>
        <p:xfrm>
          <a:off x="709411" y="929372"/>
          <a:ext cx="10515600" cy="568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652"/>
            <a:ext cx="12192000" cy="51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Ф</a:t>
            </a:r>
            <a:r>
              <a:rPr lang="sr-Cyrl-BA" b="1" dirty="0" smtClean="0"/>
              <a:t>ормирање</a:t>
            </a:r>
            <a:r>
              <a:rPr lang="sr-Cyrl-BA" dirty="0" smtClean="0"/>
              <a:t> </a:t>
            </a:r>
            <a:r>
              <a:rPr lang="sr-Cyrl-BA" b="1" dirty="0" smtClean="0"/>
              <a:t>Радне групе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/>
              <a:t>Анализом буџетских прихода констатовано је да је приход од пореза на непокретност подцијењен</a:t>
            </a:r>
          </a:p>
          <a:p>
            <a:r>
              <a:rPr lang="sr-Cyrl-BA" dirty="0" smtClean="0"/>
              <a:t>Министрица финансија  Рјешењем формира Радну групу за Ширење обухвата обвезника пореза на непокретности</a:t>
            </a:r>
          </a:p>
          <a:p>
            <a:r>
              <a:rPr lang="sr-Cyrl-BA" dirty="0" smtClean="0"/>
              <a:t>Радну групу чине представници сљедећих институција: Министарства финансија, Министарства унутрашњих послова, Пореске управе Републике Српске, Републичке управе за геодетске и имовинско-правне послове Републике Српске, Републичког завода за статистику, Агенције за посредничке, информационе и финансијске услуге, Савеза општина и градова Републике Српске, градова и општина</a:t>
            </a:r>
          </a:p>
          <a:p>
            <a:endParaRPr lang="sr-Cyrl-B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Анализа стања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Ради сагладавању стања у свим ЈЛС и предузетим активностима, Радна група је израдила Упитник 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Упитник садржи 10 питања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Достављање Упитника ЈЛС ради давања одговора</a:t>
            </a:r>
          </a:p>
          <a:p>
            <a:pPr marL="0" indent="0">
              <a:buNone/>
            </a:pPr>
            <a:endParaRPr lang="sr-Cyrl-BA" dirty="0" smtClean="0"/>
          </a:p>
          <a:p>
            <a:r>
              <a:rPr lang="sr-Cyrl-BA" dirty="0" smtClean="0"/>
              <a:t>Анализа добијених одговора и сагледавање стања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 smtClean="0"/>
              <a:t>Резултати анализе одговора на питања из Упитника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Значајан број ЈЛС није имао активности на употпуњавању ФРН</a:t>
            </a:r>
          </a:p>
          <a:p>
            <a:r>
              <a:rPr lang="sr-Cyrl-BA" dirty="0"/>
              <a:t>Губитак прихода од пореза на непокретности се процјењује на близу 40%</a:t>
            </a:r>
          </a:p>
          <a:p>
            <a:r>
              <a:rPr lang="sr-Cyrl-BA" dirty="0" smtClean="0"/>
              <a:t>ЈЛС које раде на употпуњавању ФРН суочавају се са сљедећем:</a:t>
            </a:r>
          </a:p>
          <a:p>
            <a:pPr marL="0" indent="0">
              <a:buNone/>
            </a:pPr>
            <a:r>
              <a:rPr lang="sr-Cyrl-BA" dirty="0" smtClean="0"/>
              <a:t> - подаци добијени од РУГИП-а нису ажурни и значајан број не садржи ЈИБ/ЈМБГ</a:t>
            </a:r>
          </a:p>
          <a:p>
            <a:pPr marL="0" indent="0">
              <a:buNone/>
            </a:pPr>
            <a:r>
              <a:rPr lang="sr-Cyrl-BA" dirty="0" smtClean="0"/>
              <a:t>- </a:t>
            </a:r>
            <a:r>
              <a:rPr lang="sr-Cyrl-BA" dirty="0"/>
              <a:t>н</a:t>
            </a:r>
            <a:r>
              <a:rPr lang="sr-Cyrl-BA" dirty="0" smtClean="0"/>
              <a:t>акон идентификације непријављених непокретности од стране ЈЛС, потребно је убрзати поступак пријаве у ФРН од стране ПУРС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1331</Words>
  <Application>Microsoft Office PowerPoint</Application>
  <PresentationFormat>Widescreen</PresentationFormat>
  <Paragraphs>346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Worksheet</vt:lpstr>
      <vt:lpstr>ШИРЕЊЕ ОБУХВАТА ОБВЕЗНИКА ПОРЕЗА НА НЕПОКРЕТНОСТИ</vt:lpstr>
      <vt:lpstr>Уводне напомене</vt:lpstr>
      <vt:lpstr>Улога ЈЛС </vt:lpstr>
      <vt:lpstr>Доспјеле обавезе по основу ПнН у одабраним ЈЛС за период 2015-2021. године</vt:lpstr>
      <vt:lpstr>Наплаћено по основу ПнН у одабраним ЈЛС за период 2015-2021. година</vt:lpstr>
      <vt:lpstr>Графички приказ доспјеле/наплаћене обавезе по основу ПнН у РС 2015-2021. година</vt:lpstr>
      <vt:lpstr>Формирање Радне групе</vt:lpstr>
      <vt:lpstr>Анализа стања</vt:lpstr>
      <vt:lpstr>Резултати анализе одговора на питања из Упитника</vt:lpstr>
      <vt:lpstr>Улога РУГИП-а</vt:lpstr>
      <vt:lpstr>Пилот пројекат Радне групе - фаза I</vt:lpstr>
      <vt:lpstr>Резултати Пилот пројекта</vt:lpstr>
      <vt:lpstr>Резултати Пилот пројекта</vt:lpstr>
      <vt:lpstr>Након проведене прве Пилот фазе, резултати су сљедећи:</vt:lpstr>
      <vt:lpstr>Пилот пројекат Радне групе - фаза II </vt:lpstr>
      <vt:lpstr>Закључци Радне групе</vt:lpstr>
      <vt:lpstr>Закључци Радне групе</vt:lpstr>
      <vt:lpstr>Споразум о међусобној сарадњи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РАДНА ГРУПА ЗА ШИРЕЊЕ ОБУХВАТА ОБВЕЗНИКА ПОРЕЗА НА НЕПОКРЕТНОСТИ</dc:title>
  <dc:creator>Tajana Majstorovic</dc:creator>
  <cp:lastModifiedBy>Tajana Majstorovic</cp:lastModifiedBy>
  <cp:revision>86</cp:revision>
  <cp:lastPrinted>2022-02-15T12:22:19Z</cp:lastPrinted>
  <dcterms:created xsi:type="dcterms:W3CDTF">2021-09-27T13:08:51Z</dcterms:created>
  <dcterms:modified xsi:type="dcterms:W3CDTF">2022-02-16T07:55:25Z</dcterms:modified>
</cp:coreProperties>
</file>