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67" r:id="rId4"/>
    <p:sldId id="268" r:id="rId5"/>
    <p:sldId id="260" r:id="rId6"/>
    <p:sldId id="263" r:id="rId7"/>
    <p:sldId id="269" r:id="rId8"/>
    <p:sldId id="270" r:id="rId9"/>
    <p:sldId id="265" r:id="rId1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BCDCC"/>
          </a:solidFill>
        </a:fill>
      </a:tcStyle>
    </a:wholeTbl>
    <a:band2H>
      <a:tcTxStyle/>
      <a:tcStyle>
        <a:tcBdr/>
        <a:fill>
          <a:solidFill>
            <a:srgbClr val="FDE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CBE3"/>
          </a:solidFill>
        </a:fill>
      </a:tcStyle>
    </a:wholeTbl>
    <a:band2H>
      <a:tcTxStyle/>
      <a:tcStyle>
        <a:tcBdr/>
        <a:fill>
          <a:solidFill>
            <a:srgbClr val="EFE7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CFA"/>
          </a:solidFill>
        </a:fill>
      </a:tcStyle>
    </a:wholeTbl>
    <a:band2H>
      <a:tcTxStyle/>
      <a:tcStyle>
        <a:tcBdr/>
        <a:fill>
          <a:solidFill>
            <a:srgbClr val="E7EEF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00"/>
    <p:restoredTop sz="94669"/>
  </p:normalViewPr>
  <p:slideViewPr>
    <p:cSldViewPr snapToGrid="0" snapToObjects="1">
      <p:cViewPr varScale="1">
        <p:scale>
          <a:sx n="81" d="100"/>
          <a:sy n="81" d="100"/>
        </p:scale>
        <p:origin x="437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48" name="Shape 44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Calibri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985977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845931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579764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581643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8831815" y="0"/>
            <a:ext cx="3360185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icture Placeholder 4"/>
          <p:cNvSpPr>
            <a:spLocks noGrp="1"/>
          </p:cNvSpPr>
          <p:nvPr>
            <p:ph type="pic" idx="21"/>
          </p:nvPr>
        </p:nvSpPr>
        <p:spPr>
          <a:xfrm>
            <a:off x="0" y="0"/>
            <a:ext cx="7304051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09" name="Picture Placeholder 7"/>
          <p:cNvSpPr>
            <a:spLocks noGrp="1"/>
          </p:cNvSpPr>
          <p:nvPr>
            <p:ph type="pic" sz="half" idx="22"/>
          </p:nvPr>
        </p:nvSpPr>
        <p:spPr>
          <a:xfrm>
            <a:off x="1311995" y="1094676"/>
            <a:ext cx="4668645" cy="466294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icture Placeholder 6"/>
          <p:cNvSpPr>
            <a:spLocks noGrp="1"/>
          </p:cNvSpPr>
          <p:nvPr>
            <p:ph type="pic" idx="21"/>
          </p:nvPr>
        </p:nvSpPr>
        <p:spPr>
          <a:xfrm>
            <a:off x="841828" y="-1"/>
            <a:ext cx="10541939" cy="527097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18" name="Picture Placeholder 8"/>
          <p:cNvSpPr>
            <a:spLocks noGrp="1"/>
          </p:cNvSpPr>
          <p:nvPr>
            <p:ph type="pic" sz="half" idx="22"/>
          </p:nvPr>
        </p:nvSpPr>
        <p:spPr>
          <a:xfrm>
            <a:off x="5256333" y="3429000"/>
            <a:ext cx="6858001" cy="3429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icture Placeholder 7"/>
          <p:cNvSpPr>
            <a:spLocks noGrp="1"/>
          </p:cNvSpPr>
          <p:nvPr>
            <p:ph type="pic" idx="21"/>
          </p:nvPr>
        </p:nvSpPr>
        <p:spPr>
          <a:xfrm>
            <a:off x="739456" y="0"/>
            <a:ext cx="10721369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icture Placeholder 5"/>
          <p:cNvSpPr>
            <a:spLocks noGrp="1"/>
          </p:cNvSpPr>
          <p:nvPr>
            <p:ph type="pic" idx="21"/>
          </p:nvPr>
        </p:nvSpPr>
        <p:spPr>
          <a:xfrm>
            <a:off x="763413" y="0"/>
            <a:ext cx="10748782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6089151" y="4593775"/>
            <a:ext cx="3044578" cy="226422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43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9126866" y="4593775"/>
            <a:ext cx="3065135" cy="226422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44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-2" y="4593775"/>
            <a:ext cx="3044578" cy="226422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45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3044575" y="4593775"/>
            <a:ext cx="3044578" cy="226422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46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-2" y="0"/>
            <a:ext cx="3044578" cy="230141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47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3044575" y="0"/>
            <a:ext cx="3044578" cy="230141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48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6089151" y="0"/>
            <a:ext cx="3044578" cy="230141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49" name="Picture Placeholder 4"/>
          <p:cNvSpPr>
            <a:spLocks noGrp="1"/>
          </p:cNvSpPr>
          <p:nvPr>
            <p:ph type="pic" sz="quarter" idx="28"/>
          </p:nvPr>
        </p:nvSpPr>
        <p:spPr>
          <a:xfrm>
            <a:off x="9126866" y="0"/>
            <a:ext cx="3065135" cy="230141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50" name="Picture Placeholder 4"/>
          <p:cNvSpPr>
            <a:spLocks noGrp="1"/>
          </p:cNvSpPr>
          <p:nvPr>
            <p:ph type="pic" sz="quarter" idx="29"/>
          </p:nvPr>
        </p:nvSpPr>
        <p:spPr>
          <a:xfrm>
            <a:off x="-2" y="2301411"/>
            <a:ext cx="3044578" cy="230141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51" name="Picture Placeholder 4"/>
          <p:cNvSpPr>
            <a:spLocks noGrp="1"/>
          </p:cNvSpPr>
          <p:nvPr>
            <p:ph type="pic" sz="quarter" idx="30"/>
          </p:nvPr>
        </p:nvSpPr>
        <p:spPr>
          <a:xfrm>
            <a:off x="3044575" y="2301411"/>
            <a:ext cx="3044578" cy="230141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52" name="Picture Placeholder 4"/>
          <p:cNvSpPr>
            <a:spLocks noGrp="1"/>
          </p:cNvSpPr>
          <p:nvPr>
            <p:ph type="pic" sz="quarter" idx="31"/>
          </p:nvPr>
        </p:nvSpPr>
        <p:spPr>
          <a:xfrm>
            <a:off x="6089151" y="2301411"/>
            <a:ext cx="3044578" cy="230141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53" name="Picture Placeholder 4"/>
          <p:cNvSpPr>
            <a:spLocks noGrp="1"/>
          </p:cNvSpPr>
          <p:nvPr>
            <p:ph type="pic" sz="quarter" idx="32"/>
          </p:nvPr>
        </p:nvSpPr>
        <p:spPr>
          <a:xfrm>
            <a:off x="9126866" y="2301411"/>
            <a:ext cx="3065135" cy="230141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10125778" y="2071740"/>
            <a:ext cx="1542991" cy="271451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62" name="Picture Placeholder 11"/>
          <p:cNvSpPr>
            <a:spLocks noGrp="1"/>
          </p:cNvSpPr>
          <p:nvPr>
            <p:ph type="pic" idx="22"/>
          </p:nvPr>
        </p:nvSpPr>
        <p:spPr>
          <a:xfrm>
            <a:off x="0" y="483702"/>
            <a:ext cx="10130361" cy="589059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5_Custom Layou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Freeform 2"/>
          <p:cNvSpPr/>
          <p:nvPr/>
        </p:nvSpPr>
        <p:spPr>
          <a:xfrm>
            <a:off x="2905125" y="0"/>
            <a:ext cx="9286875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976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7976" y="21600"/>
                </a:lnTo>
                <a:lnTo>
                  <a:pt x="0" y="108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1" name="Picture Placeholder 8"/>
          <p:cNvSpPr>
            <a:spLocks noGrp="1"/>
          </p:cNvSpPr>
          <p:nvPr>
            <p:ph type="pic" sz="quarter" idx="21"/>
          </p:nvPr>
        </p:nvSpPr>
        <p:spPr>
          <a:xfrm>
            <a:off x="1362546" y="2071740"/>
            <a:ext cx="1542991" cy="271451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Rectangle 5"/>
          <p:cNvSpPr/>
          <p:nvPr/>
        </p:nvSpPr>
        <p:spPr>
          <a:xfrm rot="18900000">
            <a:off x="4364037" y="1697038"/>
            <a:ext cx="3463926" cy="346392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0" name="Picture Placeholder 6"/>
          <p:cNvSpPr>
            <a:spLocks noGrp="1"/>
          </p:cNvSpPr>
          <p:nvPr>
            <p:ph type="pic" sz="half" idx="21"/>
          </p:nvPr>
        </p:nvSpPr>
        <p:spPr>
          <a:xfrm>
            <a:off x="1199319" y="-1467683"/>
            <a:ext cx="4896681" cy="489668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81" name="Picture Placeholder 7"/>
          <p:cNvSpPr>
            <a:spLocks noGrp="1"/>
          </p:cNvSpPr>
          <p:nvPr>
            <p:ph type="pic" sz="half" idx="22"/>
          </p:nvPr>
        </p:nvSpPr>
        <p:spPr>
          <a:xfrm>
            <a:off x="6095998" y="-1467683"/>
            <a:ext cx="4896682" cy="489668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82" name="Picture Placeholder 8"/>
          <p:cNvSpPr>
            <a:spLocks noGrp="1"/>
          </p:cNvSpPr>
          <p:nvPr>
            <p:ph type="pic" sz="half" idx="23"/>
          </p:nvPr>
        </p:nvSpPr>
        <p:spPr>
          <a:xfrm>
            <a:off x="1199319" y="3429000"/>
            <a:ext cx="4896681" cy="489668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83" name="Picture Placeholder 9"/>
          <p:cNvSpPr>
            <a:spLocks noGrp="1"/>
          </p:cNvSpPr>
          <p:nvPr>
            <p:ph type="pic" sz="half" idx="24"/>
          </p:nvPr>
        </p:nvSpPr>
        <p:spPr>
          <a:xfrm>
            <a:off x="6095998" y="3429000"/>
            <a:ext cx="4896682" cy="489668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465982" y="172278"/>
            <a:ext cx="3260035" cy="3260033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92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6228522" y="-1630017"/>
            <a:ext cx="3260035" cy="3260034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93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2703444" y="-1630017"/>
            <a:ext cx="3260035" cy="3260034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Custom Layou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52500" y="1798983"/>
            <a:ext cx="3260035" cy="3260034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02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2728290" y="0"/>
            <a:ext cx="3260035" cy="3260033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03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2728290" y="3597967"/>
            <a:ext cx="3260035" cy="3260033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icture Placeholder 5"/>
          <p:cNvSpPr>
            <a:spLocks noGrp="1"/>
          </p:cNvSpPr>
          <p:nvPr>
            <p:ph type="pic" sz="half" idx="21"/>
          </p:nvPr>
        </p:nvSpPr>
        <p:spPr>
          <a:xfrm>
            <a:off x="3226904" y="2597424"/>
            <a:ext cx="5738190" cy="573819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icture Placeholder 3"/>
          <p:cNvSpPr>
            <a:spLocks noGrp="1"/>
          </p:cNvSpPr>
          <p:nvPr>
            <p:ph type="pic" idx="21"/>
          </p:nvPr>
        </p:nvSpPr>
        <p:spPr>
          <a:xfrm>
            <a:off x="7343360" y="-467141"/>
            <a:ext cx="7792282" cy="779228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20" name="Picture Placeholder 4"/>
          <p:cNvSpPr>
            <a:spLocks noGrp="1"/>
          </p:cNvSpPr>
          <p:nvPr>
            <p:ph type="pic" sz="half" idx="22"/>
          </p:nvPr>
        </p:nvSpPr>
        <p:spPr>
          <a:xfrm>
            <a:off x="5131901" y="899491"/>
            <a:ext cx="5059021" cy="5059018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icture Placeholder 3"/>
          <p:cNvSpPr>
            <a:spLocks noGrp="1"/>
          </p:cNvSpPr>
          <p:nvPr>
            <p:ph type="pic" idx="21"/>
          </p:nvPr>
        </p:nvSpPr>
        <p:spPr>
          <a:xfrm>
            <a:off x="-2943641" y="-467141"/>
            <a:ext cx="7792282" cy="779228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29" name="Picture Placeholder 4"/>
          <p:cNvSpPr>
            <a:spLocks noGrp="1"/>
          </p:cNvSpPr>
          <p:nvPr>
            <p:ph type="pic" sz="half" idx="22"/>
          </p:nvPr>
        </p:nvSpPr>
        <p:spPr>
          <a:xfrm>
            <a:off x="952499" y="899491"/>
            <a:ext cx="5059021" cy="5059018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Freeform 2"/>
          <p:cNvSpPr/>
          <p:nvPr/>
        </p:nvSpPr>
        <p:spPr>
          <a:xfrm>
            <a:off x="8775700" y="12700"/>
            <a:ext cx="3416300" cy="6832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1080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8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6060183" y="1720673"/>
            <a:ext cx="3415122" cy="3410948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icture Placeholder 7"/>
          <p:cNvSpPr>
            <a:spLocks noGrp="1"/>
          </p:cNvSpPr>
          <p:nvPr>
            <p:ph type="pic" idx="21"/>
          </p:nvPr>
        </p:nvSpPr>
        <p:spPr>
          <a:xfrm>
            <a:off x="-2" y="1431611"/>
            <a:ext cx="7088216" cy="542639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47" name="Picture Placeholder 9"/>
          <p:cNvSpPr>
            <a:spLocks noGrp="1"/>
          </p:cNvSpPr>
          <p:nvPr>
            <p:ph type="pic" idx="22"/>
          </p:nvPr>
        </p:nvSpPr>
        <p:spPr>
          <a:xfrm>
            <a:off x="6096001" y="0"/>
            <a:ext cx="6096001" cy="5857463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icture Placeholder 5"/>
          <p:cNvSpPr>
            <a:spLocks noGrp="1"/>
          </p:cNvSpPr>
          <p:nvPr>
            <p:ph type="pic" sz="half" idx="21"/>
          </p:nvPr>
        </p:nvSpPr>
        <p:spPr>
          <a:xfrm>
            <a:off x="1690569" y="1601662"/>
            <a:ext cx="5269591" cy="526959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56" name="Picture Placeholder 6"/>
          <p:cNvSpPr>
            <a:spLocks noGrp="1"/>
          </p:cNvSpPr>
          <p:nvPr>
            <p:ph type="pic" sz="half" idx="22"/>
          </p:nvPr>
        </p:nvSpPr>
        <p:spPr>
          <a:xfrm>
            <a:off x="4844586" y="794205"/>
            <a:ext cx="5269591" cy="526959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57" name="Picture Placeholder 7"/>
          <p:cNvSpPr>
            <a:spLocks noGrp="1"/>
          </p:cNvSpPr>
          <p:nvPr>
            <p:ph type="pic" sz="half" idx="23"/>
          </p:nvPr>
        </p:nvSpPr>
        <p:spPr>
          <a:xfrm>
            <a:off x="7998604" y="-13252"/>
            <a:ext cx="5269591" cy="526959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2109744" y="3991554"/>
            <a:ext cx="5732894" cy="286644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66" name="Picture Placeholder 8"/>
          <p:cNvSpPr>
            <a:spLocks noGrp="1"/>
          </p:cNvSpPr>
          <p:nvPr>
            <p:ph type="pic" sz="half" idx="22"/>
          </p:nvPr>
        </p:nvSpPr>
        <p:spPr>
          <a:xfrm>
            <a:off x="6096000" y="1818195"/>
            <a:ext cx="6096000" cy="503980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4161182" y="1494183"/>
            <a:ext cx="3869635" cy="3869634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8256103" y="0"/>
            <a:ext cx="3935897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9"/>
          <p:cNvSpPr>
            <a:spLocks noGrp="1"/>
          </p:cNvSpPr>
          <p:nvPr>
            <p:ph type="pic" idx="21"/>
          </p:nvPr>
        </p:nvSpPr>
        <p:spPr>
          <a:xfrm>
            <a:off x="5140962" y="0"/>
            <a:ext cx="705104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1806235" y="1720673"/>
            <a:ext cx="3415122" cy="3410948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91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6873186" y="1720673"/>
            <a:ext cx="3415121" cy="3410948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4929809" y="1441174"/>
            <a:ext cx="2332383" cy="2332383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00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1577008" y="1441174"/>
            <a:ext cx="2332384" cy="2332383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01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8282609" y="1441174"/>
            <a:ext cx="2332383" cy="2332383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0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4890051" y="2398644"/>
            <a:ext cx="2411899" cy="241189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10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1537251" y="2398644"/>
            <a:ext cx="2411898" cy="241189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11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8242851" y="2398644"/>
            <a:ext cx="2411899" cy="241189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icture Placeholder 7"/>
          <p:cNvSpPr>
            <a:spLocks noGrp="1"/>
          </p:cNvSpPr>
          <p:nvPr>
            <p:ph type="pic" sz="half" idx="21"/>
          </p:nvPr>
        </p:nvSpPr>
        <p:spPr>
          <a:xfrm>
            <a:off x="3975651" y="1308390"/>
            <a:ext cx="4240698" cy="4235513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icture Placeholder 4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28" name="Picture Placeholder 7"/>
          <p:cNvSpPr>
            <a:spLocks noGrp="1"/>
          </p:cNvSpPr>
          <p:nvPr>
            <p:ph type="pic" sz="half" idx="22"/>
          </p:nvPr>
        </p:nvSpPr>
        <p:spPr>
          <a:xfrm>
            <a:off x="3761678" y="1094676"/>
            <a:ext cx="4668645" cy="466294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icture Placeholder 5"/>
          <p:cNvSpPr>
            <a:spLocks noGrp="1"/>
          </p:cNvSpPr>
          <p:nvPr>
            <p:ph type="pic" idx="21"/>
          </p:nvPr>
        </p:nvSpPr>
        <p:spPr>
          <a:xfrm>
            <a:off x="0" y="0"/>
            <a:ext cx="12165497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icture Placeholder 5"/>
          <p:cNvSpPr>
            <a:spLocks noGrp="1"/>
          </p:cNvSpPr>
          <p:nvPr>
            <p:ph type="pic" idx="21"/>
          </p:nvPr>
        </p:nvSpPr>
        <p:spPr>
          <a:xfrm>
            <a:off x="-1" y="0"/>
            <a:ext cx="9117498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icture Placeholder 9"/>
          <p:cNvSpPr>
            <a:spLocks noGrp="1"/>
          </p:cNvSpPr>
          <p:nvPr>
            <p:ph type="pic" sz="half" idx="21"/>
          </p:nvPr>
        </p:nvSpPr>
        <p:spPr>
          <a:xfrm>
            <a:off x="2616841" y="3379303"/>
            <a:ext cx="6248863" cy="3491948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53" name="Picture Placeholder 10"/>
          <p:cNvSpPr>
            <a:spLocks noGrp="1"/>
          </p:cNvSpPr>
          <p:nvPr>
            <p:ph type="pic" sz="half" idx="22"/>
          </p:nvPr>
        </p:nvSpPr>
        <p:spPr>
          <a:xfrm>
            <a:off x="-126358" y="3379303"/>
            <a:ext cx="6248863" cy="3491948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54" name="Picture Placeholder 11"/>
          <p:cNvSpPr>
            <a:spLocks noGrp="1"/>
          </p:cNvSpPr>
          <p:nvPr>
            <p:ph type="pic" sz="half" idx="23"/>
          </p:nvPr>
        </p:nvSpPr>
        <p:spPr>
          <a:xfrm>
            <a:off x="6109251" y="-112644"/>
            <a:ext cx="6248863" cy="349194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55" name="Picture Placeholder 12"/>
          <p:cNvSpPr>
            <a:spLocks noGrp="1"/>
          </p:cNvSpPr>
          <p:nvPr>
            <p:ph type="pic" sz="half" idx="24"/>
          </p:nvPr>
        </p:nvSpPr>
        <p:spPr>
          <a:xfrm>
            <a:off x="3366053" y="-112644"/>
            <a:ext cx="6248863" cy="349194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2362197" y="607942"/>
            <a:ext cx="2726639" cy="272663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64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2362197" y="3510169"/>
            <a:ext cx="2726639" cy="272663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65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3818282" y="2059055"/>
            <a:ext cx="2726639" cy="272663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66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906112" y="2059055"/>
            <a:ext cx="2726639" cy="272663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0" y="2398642"/>
            <a:ext cx="4071938" cy="261627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75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4060030" y="2398642"/>
            <a:ext cx="4071939" cy="261627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76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8126015" y="2398642"/>
            <a:ext cx="4071939" cy="261627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12"/>
          <p:cNvSpPr>
            <a:spLocks noGrp="1"/>
          </p:cNvSpPr>
          <p:nvPr>
            <p:ph type="pic" idx="21"/>
          </p:nvPr>
        </p:nvSpPr>
        <p:spPr>
          <a:xfrm>
            <a:off x="2668685" y="0"/>
            <a:ext cx="8231634" cy="583574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1" name="Picture Placeholder 20"/>
          <p:cNvSpPr>
            <a:spLocks noGrp="1"/>
          </p:cNvSpPr>
          <p:nvPr>
            <p:ph type="pic" sz="quarter" idx="22"/>
          </p:nvPr>
        </p:nvSpPr>
        <p:spPr>
          <a:xfrm>
            <a:off x="8172118" y="0"/>
            <a:ext cx="4019884" cy="4062873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2" name="Picture Placeholder 19"/>
          <p:cNvSpPr>
            <a:spLocks noGrp="1"/>
          </p:cNvSpPr>
          <p:nvPr>
            <p:ph type="pic" sz="quarter" idx="23"/>
          </p:nvPr>
        </p:nvSpPr>
        <p:spPr>
          <a:xfrm>
            <a:off x="8852340" y="3776610"/>
            <a:ext cx="3339661" cy="308139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6089151" y="4593775"/>
            <a:ext cx="3044578" cy="226422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85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9126866" y="4593775"/>
            <a:ext cx="3065135" cy="226422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86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-2" y="4593775"/>
            <a:ext cx="3044578" cy="226422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87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3044575" y="4593775"/>
            <a:ext cx="3044578" cy="226422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88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-2" y="0"/>
            <a:ext cx="3044578" cy="230141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89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3044575" y="0"/>
            <a:ext cx="3044578" cy="230141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90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6089151" y="0"/>
            <a:ext cx="3044578" cy="230141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91" name="Picture Placeholder 4"/>
          <p:cNvSpPr>
            <a:spLocks noGrp="1"/>
          </p:cNvSpPr>
          <p:nvPr>
            <p:ph type="pic" sz="quarter" idx="28"/>
          </p:nvPr>
        </p:nvSpPr>
        <p:spPr>
          <a:xfrm>
            <a:off x="9126866" y="0"/>
            <a:ext cx="3065135" cy="230141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icture Placeholder 8"/>
          <p:cNvSpPr>
            <a:spLocks noGrp="1"/>
          </p:cNvSpPr>
          <p:nvPr>
            <p:ph type="pic" sz="quarter" idx="21"/>
          </p:nvPr>
        </p:nvSpPr>
        <p:spPr>
          <a:xfrm>
            <a:off x="4273724" y="1612587"/>
            <a:ext cx="3630925" cy="363092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0" y="3429000"/>
            <a:ext cx="6096000" cy="3429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traight Connector 2"/>
          <p:cNvSpPr/>
          <p:nvPr/>
        </p:nvSpPr>
        <p:spPr>
          <a:xfrm>
            <a:off x="6096000" y="390525"/>
            <a:ext cx="0" cy="434975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16" name="Title Text"/>
          <p:cNvSpPr txBox="1">
            <a:spLocks noGrp="1"/>
          </p:cNvSpPr>
          <p:nvPr>
            <p:ph type="title"/>
          </p:nvPr>
        </p:nvSpPr>
        <p:spPr>
          <a:xfrm>
            <a:off x="838200" y="1076325"/>
            <a:ext cx="10515600" cy="110081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600" spc="300"/>
            </a:lvl1pPr>
          </a:lstStyle>
          <a:p>
            <a:r>
              <a:t>Title Text</a:t>
            </a:r>
          </a:p>
        </p:txBody>
      </p:sp>
      <p:sp>
        <p:nvSpPr>
          <p:cNvPr id="4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6096000" y="3416300"/>
            <a:ext cx="6096000" cy="34417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25" name="Picture Placeholder 4"/>
          <p:cNvSpPr>
            <a:spLocks noGrp="1"/>
          </p:cNvSpPr>
          <p:nvPr>
            <p:ph type="pic" sz="half" idx="22"/>
          </p:nvPr>
        </p:nvSpPr>
        <p:spPr>
          <a:xfrm>
            <a:off x="6096000" y="-12192"/>
            <a:ext cx="6096000" cy="342849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Title Text"/>
          <p:cNvSpPr txBox="1">
            <a:spLocks noGrp="1"/>
          </p:cNvSpPr>
          <p:nvPr>
            <p:ph type="title"/>
          </p:nvPr>
        </p:nvSpPr>
        <p:spPr>
          <a:xfrm>
            <a:off x="1293602" y="1873681"/>
            <a:ext cx="4403255" cy="211470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4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952500" y="857250"/>
            <a:ext cx="5143500" cy="51435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6096000" y="857250"/>
            <a:ext cx="5143500" cy="51435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icture Placeholder 4"/>
          <p:cNvSpPr>
            <a:spLocks noGrp="1"/>
          </p:cNvSpPr>
          <p:nvPr>
            <p:ph type="pic" idx="2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icture Placeholder 4"/>
          <p:cNvSpPr>
            <a:spLocks noGrp="1"/>
          </p:cNvSpPr>
          <p:nvPr>
            <p:ph type="pic" idx="2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0" y="0"/>
            <a:ext cx="3360185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  <p:sldLayoutId id="2147483684" r:id="rId34"/>
    <p:sldLayoutId id="2147483685" r:id="rId35"/>
    <p:sldLayoutId id="2147483686" r:id="rId36"/>
    <p:sldLayoutId id="2147483687" r:id="rId37"/>
    <p:sldLayoutId id="2147483688" r:id="rId38"/>
    <p:sldLayoutId id="2147483689" r:id="rId39"/>
    <p:sldLayoutId id="2147483690" r:id="rId40"/>
    <p:sldLayoutId id="2147483691" r:id="rId41"/>
    <p:sldLayoutId id="2147483692" r:id="rId42"/>
    <p:sldLayoutId id="2147483693" r:id="rId43"/>
    <p:sldLayoutId id="2147483694" r:id="rId44"/>
    <p:sldLayoutId id="2147483695" r:id="rId45"/>
    <p:sldLayoutId id="2147483696" r:id="rId46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4572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9144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13716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18288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Picture Placeholder 2"/>
          <p:cNvGrpSpPr/>
          <p:nvPr/>
        </p:nvGrpSpPr>
        <p:grpSpPr>
          <a:xfrm>
            <a:off x="5696606" y="-123571"/>
            <a:ext cx="6495395" cy="6978835"/>
            <a:chOff x="0" y="0"/>
            <a:chExt cx="7051039" cy="6858000"/>
          </a:xfrm>
        </p:grpSpPr>
        <p:sp>
          <p:nvSpPr>
            <p:cNvPr id="457" name="Rectangle"/>
            <p:cNvSpPr/>
            <p:nvPr/>
          </p:nvSpPr>
          <p:spPr>
            <a:xfrm>
              <a:off x="0" y="0"/>
              <a:ext cx="7051040" cy="6858000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458" name="image3.tif" descr="image3.tif"/>
            <p:cNvPicPr>
              <a:picLocks noChangeAspect="1"/>
            </p:cNvPicPr>
            <p:nvPr/>
          </p:nvPicPr>
          <p:blipFill>
            <a:blip r:embed="rId3"/>
            <a:srcRect l="51765" t="6810" r="3425" b="15731"/>
            <a:stretch>
              <a:fillRect/>
            </a:stretch>
          </p:blipFill>
          <p:spPr>
            <a:xfrm>
              <a:off x="0" y="-1"/>
              <a:ext cx="7051040" cy="6858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62" name="Straight Connector 17"/>
          <p:cNvSpPr/>
          <p:nvPr/>
        </p:nvSpPr>
        <p:spPr>
          <a:xfrm>
            <a:off x="3744337" y="4437665"/>
            <a:ext cx="5249863" cy="0"/>
          </a:xfrm>
          <a:prstGeom prst="line">
            <a:avLst/>
          </a:prstGeom>
          <a:ln w="12700">
            <a:solidFill>
              <a:srgbClr val="4ACBD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0F351029-2849-4B41-837A-4C2A3A95978C}"/>
              </a:ext>
            </a:extLst>
          </p:cNvPr>
          <p:cNvSpPr txBox="1"/>
          <p:nvPr/>
        </p:nvSpPr>
        <p:spPr>
          <a:xfrm>
            <a:off x="2324518" y="2935144"/>
            <a:ext cx="8299707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3600" b="1">
                <a:solidFill>
                  <a:srgbClr val="404040"/>
                </a:solidFill>
              </a:defRPr>
            </a:pPr>
            <a:r>
              <a:rPr lang="sr-Latn-RS" sz="4000" dirty="0"/>
              <a:t>Grad Gradiška </a:t>
            </a:r>
          </a:p>
          <a:p>
            <a:pPr algn="ctr">
              <a:defRPr sz="3600" b="1">
                <a:solidFill>
                  <a:srgbClr val="404040"/>
                </a:solidFill>
              </a:defRPr>
            </a:pPr>
            <a:r>
              <a:rPr lang="sr-Latn-RS" sz="4000" dirty="0"/>
              <a:t>Sistem objedinjene naplate (SON)</a:t>
            </a:r>
            <a:endParaRPr sz="4000" dirty="0"/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470B15EB-AC23-7549-B244-8E8A7D01B016}"/>
              </a:ext>
            </a:extLst>
          </p:cNvPr>
          <p:cNvSpPr txBox="1"/>
          <p:nvPr/>
        </p:nvSpPr>
        <p:spPr>
          <a:xfrm>
            <a:off x="5549263" y="4616748"/>
            <a:ext cx="164000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1600">
                <a:solidFill>
                  <a:srgbClr val="404040"/>
                </a:solidFill>
              </a:defRPr>
            </a:lvl1pPr>
          </a:lstStyle>
          <a:p>
            <a:r>
              <a:rPr lang="sr-Latn-RS" sz="2000" dirty="0"/>
              <a:t>31.03.2022. </a:t>
            </a:r>
            <a:endParaRPr sz="2000" dirty="0"/>
          </a:p>
        </p:txBody>
      </p:sp>
      <p:sp>
        <p:nvSpPr>
          <p:cNvPr id="15" name="Straight Connector 17">
            <a:extLst>
              <a:ext uri="{FF2B5EF4-FFF2-40B4-BE49-F238E27FC236}">
                <a16:creationId xmlns:a16="http://schemas.microsoft.com/office/drawing/2014/main" id="{87D1F498-A8C3-6443-A286-13E1ED1C868B}"/>
              </a:ext>
            </a:extLst>
          </p:cNvPr>
          <p:cNvSpPr/>
          <p:nvPr/>
        </p:nvSpPr>
        <p:spPr>
          <a:xfrm>
            <a:off x="3760107" y="2624635"/>
            <a:ext cx="5249863" cy="0"/>
          </a:xfrm>
          <a:prstGeom prst="line">
            <a:avLst/>
          </a:prstGeom>
          <a:ln w="12700">
            <a:solidFill>
              <a:srgbClr val="4ACBD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Rectangle 1"/>
          <p:cNvSpPr/>
          <p:nvPr/>
        </p:nvSpPr>
        <p:spPr>
          <a:xfrm>
            <a:off x="0" y="459827"/>
            <a:ext cx="10820874" cy="5891546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32" name="TextBox 7">
            <a:extLst>
              <a:ext uri="{FF2B5EF4-FFF2-40B4-BE49-F238E27FC236}">
                <a16:creationId xmlns:a16="http://schemas.microsoft.com/office/drawing/2014/main" id="{2138F2DF-A9B6-F94D-BE7C-451DCF3F7CC8}"/>
              </a:ext>
            </a:extLst>
          </p:cNvPr>
          <p:cNvSpPr txBox="1"/>
          <p:nvPr/>
        </p:nvSpPr>
        <p:spPr>
          <a:xfrm>
            <a:off x="240113" y="0"/>
            <a:ext cx="8557045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4400" b="1" spc="600">
                <a:solidFill>
                  <a:srgbClr val="404040"/>
                </a:solidFill>
              </a:defRPr>
            </a:lvl1pPr>
          </a:lstStyle>
          <a:p>
            <a:r>
              <a:rPr lang="sr-Latn-RS" dirty="0"/>
              <a:t>Početak i preduslovi</a:t>
            </a:r>
            <a:endParaRPr dirty="0"/>
          </a:p>
        </p:txBody>
      </p:sp>
      <p:sp>
        <p:nvSpPr>
          <p:cNvPr id="33" name="TextBox 8">
            <a:extLst>
              <a:ext uri="{FF2B5EF4-FFF2-40B4-BE49-F238E27FC236}">
                <a16:creationId xmlns:a16="http://schemas.microsoft.com/office/drawing/2014/main" id="{437B7D04-90CA-8D4B-9649-9DF542C0B874}"/>
              </a:ext>
            </a:extLst>
          </p:cNvPr>
          <p:cNvSpPr txBox="1"/>
          <p:nvPr/>
        </p:nvSpPr>
        <p:spPr>
          <a:xfrm>
            <a:off x="729049" y="1225881"/>
            <a:ext cx="10091825" cy="5324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000">
                <a:latin typeface="Oscine Light"/>
                <a:ea typeface="Oscine Light"/>
                <a:cs typeface="Oscine Light"/>
                <a:sym typeface="Oscine Light"/>
              </a:defRPr>
            </a:pPr>
            <a:r>
              <a:rPr lang="sr-Latn-RS" dirty="0"/>
              <a:t>Cilj iz Strategije razvoja Opštine: povećati stepen naplate komunalnih usluga uz istovremeno smanjenje troškova preduzeća iz komunalnog sistema </a:t>
            </a:r>
            <a:r>
              <a:rPr dirty="0"/>
              <a:t> </a:t>
            </a:r>
            <a:endParaRPr lang="sr-Latn-RS" dirty="0"/>
          </a:p>
          <a:p>
            <a:pPr>
              <a:defRPr sz="2000">
                <a:latin typeface="Oscine Light"/>
                <a:ea typeface="Oscine Light"/>
                <a:cs typeface="Oscine Light"/>
                <a:sym typeface="Oscine Light"/>
              </a:defRPr>
            </a:pPr>
            <a:br>
              <a:rPr lang="x-none" dirty="0"/>
            </a:br>
            <a:r>
              <a:rPr lang="x-none" dirty="0"/>
              <a:t>Dobra iskustva drugih gradova u okruženju koja imaju objedinjenu naplatu komunalija (Beograd, Novi Sad, Niš, Kragujevac, Rijeka…)</a:t>
            </a:r>
            <a:endParaRPr dirty="0"/>
          </a:p>
          <a:p>
            <a:pPr>
              <a:defRPr sz="2000">
                <a:latin typeface="Oscine Light"/>
                <a:ea typeface="Oscine Light"/>
                <a:cs typeface="Oscine Light"/>
                <a:sym typeface="Oscine Light"/>
              </a:defRPr>
            </a:pPr>
            <a:endParaRPr dirty="0"/>
          </a:p>
          <a:p>
            <a:pPr>
              <a:defRPr sz="2000">
                <a:latin typeface="Oscine Light"/>
                <a:ea typeface="Oscine Light"/>
                <a:cs typeface="Oscine Light"/>
                <a:sym typeface="Oscine Light"/>
              </a:defRPr>
            </a:pPr>
            <a:r>
              <a:rPr lang="sr-Latn-RS" dirty="0"/>
              <a:t>SON Gradiška započet 2006, partner JKP </a:t>
            </a:r>
            <a:r>
              <a:rPr lang="sr-Latn-RS" dirty="0" err="1"/>
              <a:t>Infostan</a:t>
            </a:r>
            <a:r>
              <a:rPr lang="sr-Latn-RS" dirty="0"/>
              <a:t>, Beograd, od 2019 partner </a:t>
            </a:r>
            <a:r>
              <a:rPr lang="sr-Latn-RS" dirty="0" err="1"/>
              <a:t>Dwelt</a:t>
            </a:r>
            <a:r>
              <a:rPr lang="sr-Latn-RS" dirty="0"/>
              <a:t> Banja Luka</a:t>
            </a:r>
            <a:endParaRPr dirty="0"/>
          </a:p>
          <a:p>
            <a:pPr>
              <a:defRPr sz="2000">
                <a:latin typeface="Oscine Light"/>
                <a:ea typeface="Oscine Light"/>
                <a:cs typeface="Oscine Light"/>
                <a:sym typeface="Oscine Light"/>
              </a:defRPr>
            </a:pPr>
            <a:endParaRPr dirty="0"/>
          </a:p>
          <a:p>
            <a:pPr>
              <a:defRPr sz="2000">
                <a:latin typeface="Oscine Light"/>
                <a:ea typeface="Oscine Light"/>
                <a:cs typeface="Oscine Light"/>
                <a:sym typeface="Oscine Light"/>
              </a:defRPr>
            </a:pPr>
            <a:r>
              <a:rPr lang="sr-Latn-RS" dirty="0"/>
              <a:t>SON Gradiška obavlja usluge objedinjene naplate komunalija (vodovod, komunalna naknada i odvoz otpada) na osnovu: </a:t>
            </a:r>
          </a:p>
          <a:p>
            <a:pPr>
              <a:defRPr sz="2000">
                <a:latin typeface="Oscine Light"/>
                <a:ea typeface="Oscine Light"/>
                <a:cs typeface="Oscine Light"/>
                <a:sym typeface="Oscine Light"/>
              </a:defRPr>
            </a:pPr>
            <a:endParaRPr lang="sr-Latn-RS" dirty="0"/>
          </a:p>
          <a:p>
            <a:pPr>
              <a:defRPr sz="2000">
                <a:latin typeface="Oscine Light"/>
                <a:ea typeface="Oscine Light"/>
                <a:cs typeface="Oscine Light"/>
                <a:sym typeface="Oscine Light"/>
              </a:defRPr>
            </a:pPr>
            <a:r>
              <a:rPr lang="sr-Latn-RS" dirty="0"/>
              <a:t>Odluke o načinu plaćanja komunalnih usluga i naknada (Skupština Grada) i </a:t>
            </a:r>
          </a:p>
          <a:p>
            <a:pPr>
              <a:defRPr sz="2000">
                <a:latin typeface="Oscine Light"/>
                <a:ea typeface="Oscine Light"/>
                <a:cs typeface="Oscine Light"/>
                <a:sym typeface="Oscine Light"/>
              </a:defRPr>
            </a:pPr>
            <a:endParaRPr lang="sr-Latn-RS" dirty="0"/>
          </a:p>
          <a:p>
            <a:pPr>
              <a:defRPr sz="2000">
                <a:latin typeface="Oscine Light"/>
                <a:ea typeface="Oscine Light"/>
                <a:cs typeface="Oscine Light"/>
                <a:sym typeface="Oscine Light"/>
              </a:defRPr>
            </a:pPr>
            <a:r>
              <a:rPr lang="sr-Latn-RS" dirty="0"/>
              <a:t>Ugovor o međusobnim pravima i obavezama u organizovanju i vršenju poslova objedinjene naplate (Grad-Komunalna preduzeća)</a:t>
            </a:r>
            <a:endParaRPr dirty="0"/>
          </a:p>
          <a:p>
            <a:pPr>
              <a:defRPr sz="2000">
                <a:latin typeface="Oscine Light"/>
                <a:ea typeface="Oscine Light"/>
                <a:cs typeface="Oscine Light"/>
                <a:sym typeface="Oscine Light"/>
              </a:defRPr>
            </a:pPr>
            <a:endParaRPr dirty="0"/>
          </a:p>
        </p:txBody>
      </p:sp>
      <p:sp>
        <p:nvSpPr>
          <p:cNvPr id="34" name="Shape 3664">
            <a:extLst>
              <a:ext uri="{FF2B5EF4-FFF2-40B4-BE49-F238E27FC236}">
                <a16:creationId xmlns:a16="http://schemas.microsoft.com/office/drawing/2014/main" id="{BAA1E980-62F1-0D4F-B111-F8053CC66B83}"/>
              </a:ext>
            </a:extLst>
          </p:cNvPr>
          <p:cNvSpPr/>
          <p:nvPr/>
        </p:nvSpPr>
        <p:spPr>
          <a:xfrm>
            <a:off x="199268" y="1435947"/>
            <a:ext cx="279401" cy="280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7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3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8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3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7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7"/>
                  <a:pt x="2616" y="8979"/>
                  <a:pt x="2708" y="8634"/>
                </a:cubicBezTo>
                <a:cubicBezTo>
                  <a:pt x="2897" y="7928"/>
                  <a:pt x="3179" y="7250"/>
                  <a:pt x="3548" y="6615"/>
                </a:cubicBezTo>
                <a:cubicBezTo>
                  <a:pt x="3727" y="6305"/>
                  <a:pt x="3724" y="5924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4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7"/>
                  <a:pt x="5951" y="3683"/>
                  <a:pt x="6127" y="3683"/>
                </a:cubicBezTo>
                <a:cubicBezTo>
                  <a:pt x="6296" y="3683"/>
                  <a:pt x="6465" y="3640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40"/>
                  <a:pt x="15304" y="3683"/>
                  <a:pt x="15473" y="3683"/>
                </a:cubicBezTo>
                <a:cubicBezTo>
                  <a:pt x="15648" y="3683"/>
                  <a:pt x="15822" y="3637"/>
                  <a:pt x="15978" y="3544"/>
                </a:cubicBezTo>
                <a:lnTo>
                  <a:pt x="16884" y="3000"/>
                </a:lnTo>
                <a:lnTo>
                  <a:pt x="18600" y="4714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7"/>
                </a:lnTo>
                <a:cubicBezTo>
                  <a:pt x="17876" y="5924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7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1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6"/>
                </a:lnTo>
                <a:cubicBezTo>
                  <a:pt x="17292" y="2018"/>
                  <a:pt x="17136" y="1968"/>
                  <a:pt x="16975" y="1968"/>
                </a:cubicBezTo>
                <a:cubicBezTo>
                  <a:pt x="16778" y="1968"/>
                  <a:pt x="16572" y="2043"/>
                  <a:pt x="16400" y="2146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6"/>
                </a:lnTo>
                <a:cubicBezTo>
                  <a:pt x="5028" y="2043"/>
                  <a:pt x="4822" y="1968"/>
                  <a:pt x="4625" y="1968"/>
                </a:cubicBezTo>
                <a:cubicBezTo>
                  <a:pt x="4464" y="1968"/>
                  <a:pt x="4308" y="2018"/>
                  <a:pt x="4181" y="2146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1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1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9"/>
                </a:cubicBezTo>
                <a:lnTo>
                  <a:pt x="2145" y="16400"/>
                </a:lnTo>
                <a:cubicBezTo>
                  <a:pt x="1959" y="16714"/>
                  <a:pt x="1864" y="17138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3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3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8"/>
                  <a:pt x="19641" y="16714"/>
                  <a:pt x="19455" y="16400"/>
                </a:cubicBezTo>
                <a:lnTo>
                  <a:pt x="18902" y="15479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1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rgbClr val="4ACBD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6" name="Shape 3664">
            <a:extLst>
              <a:ext uri="{FF2B5EF4-FFF2-40B4-BE49-F238E27FC236}">
                <a16:creationId xmlns:a16="http://schemas.microsoft.com/office/drawing/2014/main" id="{61DF7308-9D30-CB4B-9370-642A753C237F}"/>
              </a:ext>
            </a:extLst>
          </p:cNvPr>
          <p:cNvSpPr/>
          <p:nvPr/>
        </p:nvSpPr>
        <p:spPr>
          <a:xfrm>
            <a:off x="203384" y="2317402"/>
            <a:ext cx="279401" cy="280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7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3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8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3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7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7"/>
                  <a:pt x="2616" y="8979"/>
                  <a:pt x="2708" y="8634"/>
                </a:cubicBezTo>
                <a:cubicBezTo>
                  <a:pt x="2897" y="7928"/>
                  <a:pt x="3179" y="7250"/>
                  <a:pt x="3548" y="6615"/>
                </a:cubicBezTo>
                <a:cubicBezTo>
                  <a:pt x="3727" y="6305"/>
                  <a:pt x="3724" y="5924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4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7"/>
                  <a:pt x="5951" y="3683"/>
                  <a:pt x="6127" y="3683"/>
                </a:cubicBezTo>
                <a:cubicBezTo>
                  <a:pt x="6296" y="3683"/>
                  <a:pt x="6465" y="3640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40"/>
                  <a:pt x="15304" y="3683"/>
                  <a:pt x="15473" y="3683"/>
                </a:cubicBezTo>
                <a:cubicBezTo>
                  <a:pt x="15648" y="3683"/>
                  <a:pt x="15822" y="3637"/>
                  <a:pt x="15978" y="3544"/>
                </a:cubicBezTo>
                <a:lnTo>
                  <a:pt x="16884" y="3000"/>
                </a:lnTo>
                <a:lnTo>
                  <a:pt x="18600" y="4714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7"/>
                </a:lnTo>
                <a:cubicBezTo>
                  <a:pt x="17876" y="5924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7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1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6"/>
                </a:lnTo>
                <a:cubicBezTo>
                  <a:pt x="17292" y="2018"/>
                  <a:pt x="17136" y="1968"/>
                  <a:pt x="16975" y="1968"/>
                </a:cubicBezTo>
                <a:cubicBezTo>
                  <a:pt x="16778" y="1968"/>
                  <a:pt x="16572" y="2043"/>
                  <a:pt x="16400" y="2146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6"/>
                </a:lnTo>
                <a:cubicBezTo>
                  <a:pt x="5028" y="2043"/>
                  <a:pt x="4822" y="1968"/>
                  <a:pt x="4625" y="1968"/>
                </a:cubicBezTo>
                <a:cubicBezTo>
                  <a:pt x="4464" y="1968"/>
                  <a:pt x="4308" y="2018"/>
                  <a:pt x="4181" y="2146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1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1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9"/>
                </a:cubicBezTo>
                <a:lnTo>
                  <a:pt x="2145" y="16400"/>
                </a:lnTo>
                <a:cubicBezTo>
                  <a:pt x="1959" y="16714"/>
                  <a:pt x="1864" y="17138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3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3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8"/>
                  <a:pt x="19641" y="16714"/>
                  <a:pt x="19455" y="16400"/>
                </a:cubicBezTo>
                <a:lnTo>
                  <a:pt x="18902" y="15479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1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rgbClr val="4ACBD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7" name="Shape 3664">
            <a:extLst>
              <a:ext uri="{FF2B5EF4-FFF2-40B4-BE49-F238E27FC236}">
                <a16:creationId xmlns:a16="http://schemas.microsoft.com/office/drawing/2014/main" id="{9EFF6D4A-0F6F-4C41-A6BD-9A2791687940}"/>
              </a:ext>
            </a:extLst>
          </p:cNvPr>
          <p:cNvSpPr/>
          <p:nvPr/>
        </p:nvSpPr>
        <p:spPr>
          <a:xfrm>
            <a:off x="203385" y="3132947"/>
            <a:ext cx="279401" cy="280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7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3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8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3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7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7"/>
                  <a:pt x="2616" y="8979"/>
                  <a:pt x="2708" y="8634"/>
                </a:cubicBezTo>
                <a:cubicBezTo>
                  <a:pt x="2897" y="7928"/>
                  <a:pt x="3179" y="7250"/>
                  <a:pt x="3548" y="6615"/>
                </a:cubicBezTo>
                <a:cubicBezTo>
                  <a:pt x="3727" y="6305"/>
                  <a:pt x="3724" y="5924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4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7"/>
                  <a:pt x="5951" y="3683"/>
                  <a:pt x="6127" y="3683"/>
                </a:cubicBezTo>
                <a:cubicBezTo>
                  <a:pt x="6296" y="3683"/>
                  <a:pt x="6465" y="3640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40"/>
                  <a:pt x="15304" y="3683"/>
                  <a:pt x="15473" y="3683"/>
                </a:cubicBezTo>
                <a:cubicBezTo>
                  <a:pt x="15648" y="3683"/>
                  <a:pt x="15822" y="3637"/>
                  <a:pt x="15978" y="3544"/>
                </a:cubicBezTo>
                <a:lnTo>
                  <a:pt x="16884" y="3000"/>
                </a:lnTo>
                <a:lnTo>
                  <a:pt x="18600" y="4714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7"/>
                </a:lnTo>
                <a:cubicBezTo>
                  <a:pt x="17876" y="5924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7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1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6"/>
                </a:lnTo>
                <a:cubicBezTo>
                  <a:pt x="17292" y="2018"/>
                  <a:pt x="17136" y="1968"/>
                  <a:pt x="16975" y="1968"/>
                </a:cubicBezTo>
                <a:cubicBezTo>
                  <a:pt x="16778" y="1968"/>
                  <a:pt x="16572" y="2043"/>
                  <a:pt x="16400" y="2146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6"/>
                </a:lnTo>
                <a:cubicBezTo>
                  <a:pt x="5028" y="2043"/>
                  <a:pt x="4822" y="1968"/>
                  <a:pt x="4625" y="1968"/>
                </a:cubicBezTo>
                <a:cubicBezTo>
                  <a:pt x="4464" y="1968"/>
                  <a:pt x="4308" y="2018"/>
                  <a:pt x="4181" y="2146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1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1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9"/>
                </a:cubicBezTo>
                <a:lnTo>
                  <a:pt x="2145" y="16400"/>
                </a:lnTo>
                <a:cubicBezTo>
                  <a:pt x="1959" y="16714"/>
                  <a:pt x="1864" y="17138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3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3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8"/>
                  <a:pt x="19641" y="16714"/>
                  <a:pt x="19455" y="16400"/>
                </a:cubicBezTo>
                <a:lnTo>
                  <a:pt x="18902" y="15479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1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rgbClr val="4ACBD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8" name="Shape 3664">
            <a:extLst>
              <a:ext uri="{FF2B5EF4-FFF2-40B4-BE49-F238E27FC236}">
                <a16:creationId xmlns:a16="http://schemas.microsoft.com/office/drawing/2014/main" id="{0BB082D6-5378-3147-8B38-AAC512E18ED7}"/>
              </a:ext>
            </a:extLst>
          </p:cNvPr>
          <p:cNvSpPr/>
          <p:nvPr/>
        </p:nvSpPr>
        <p:spPr>
          <a:xfrm>
            <a:off x="203384" y="3862003"/>
            <a:ext cx="279401" cy="280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7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3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8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3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7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7"/>
                  <a:pt x="2616" y="8979"/>
                  <a:pt x="2708" y="8634"/>
                </a:cubicBezTo>
                <a:cubicBezTo>
                  <a:pt x="2897" y="7928"/>
                  <a:pt x="3179" y="7250"/>
                  <a:pt x="3548" y="6615"/>
                </a:cubicBezTo>
                <a:cubicBezTo>
                  <a:pt x="3727" y="6305"/>
                  <a:pt x="3724" y="5924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4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7"/>
                  <a:pt x="5951" y="3683"/>
                  <a:pt x="6127" y="3683"/>
                </a:cubicBezTo>
                <a:cubicBezTo>
                  <a:pt x="6296" y="3683"/>
                  <a:pt x="6465" y="3640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40"/>
                  <a:pt x="15304" y="3683"/>
                  <a:pt x="15473" y="3683"/>
                </a:cubicBezTo>
                <a:cubicBezTo>
                  <a:pt x="15648" y="3683"/>
                  <a:pt x="15822" y="3637"/>
                  <a:pt x="15978" y="3544"/>
                </a:cubicBezTo>
                <a:lnTo>
                  <a:pt x="16884" y="3000"/>
                </a:lnTo>
                <a:lnTo>
                  <a:pt x="18600" y="4714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7"/>
                </a:lnTo>
                <a:cubicBezTo>
                  <a:pt x="17876" y="5924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7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1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6"/>
                </a:lnTo>
                <a:cubicBezTo>
                  <a:pt x="17292" y="2018"/>
                  <a:pt x="17136" y="1968"/>
                  <a:pt x="16975" y="1968"/>
                </a:cubicBezTo>
                <a:cubicBezTo>
                  <a:pt x="16778" y="1968"/>
                  <a:pt x="16572" y="2043"/>
                  <a:pt x="16400" y="2146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6"/>
                </a:lnTo>
                <a:cubicBezTo>
                  <a:pt x="5028" y="2043"/>
                  <a:pt x="4822" y="1968"/>
                  <a:pt x="4625" y="1968"/>
                </a:cubicBezTo>
                <a:cubicBezTo>
                  <a:pt x="4464" y="1968"/>
                  <a:pt x="4308" y="2018"/>
                  <a:pt x="4181" y="2146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1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1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9"/>
                </a:cubicBezTo>
                <a:lnTo>
                  <a:pt x="2145" y="16400"/>
                </a:lnTo>
                <a:cubicBezTo>
                  <a:pt x="1959" y="16714"/>
                  <a:pt x="1864" y="17138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3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3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8"/>
                  <a:pt x="19641" y="16714"/>
                  <a:pt x="19455" y="16400"/>
                </a:cubicBezTo>
                <a:lnTo>
                  <a:pt x="18902" y="15479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1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rgbClr val="4ACBD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CF7A6075-5040-CA4B-8220-EB0389F46169}"/>
              </a:ext>
            </a:extLst>
          </p:cNvPr>
          <p:cNvSpPr/>
          <p:nvPr/>
        </p:nvSpPr>
        <p:spPr>
          <a:xfrm rot="5400000">
            <a:off x="1039147" y="-300098"/>
            <a:ext cx="334743" cy="2413034"/>
          </a:xfrm>
          <a:prstGeom prst="rect">
            <a:avLst/>
          </a:prstGeom>
          <a:solidFill>
            <a:srgbClr val="C7F46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Rectangle 1"/>
          <p:cNvSpPr/>
          <p:nvPr/>
        </p:nvSpPr>
        <p:spPr>
          <a:xfrm>
            <a:off x="0" y="435109"/>
            <a:ext cx="10820874" cy="5805053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32" name="TextBox 7">
            <a:extLst>
              <a:ext uri="{FF2B5EF4-FFF2-40B4-BE49-F238E27FC236}">
                <a16:creationId xmlns:a16="http://schemas.microsoft.com/office/drawing/2014/main" id="{2138F2DF-A9B6-F94D-BE7C-451DCF3F7CC8}"/>
              </a:ext>
            </a:extLst>
          </p:cNvPr>
          <p:cNvSpPr txBox="1"/>
          <p:nvPr/>
        </p:nvSpPr>
        <p:spPr>
          <a:xfrm>
            <a:off x="240113" y="0"/>
            <a:ext cx="8557045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4400" b="1" spc="600">
                <a:solidFill>
                  <a:srgbClr val="404040"/>
                </a:solidFill>
              </a:defRPr>
            </a:lvl1pPr>
          </a:lstStyle>
          <a:p>
            <a:r>
              <a:rPr lang="sr-Latn-RS" dirty="0"/>
              <a:t>Organizacija poslova</a:t>
            </a:r>
            <a:endParaRPr dirty="0"/>
          </a:p>
        </p:txBody>
      </p:sp>
      <p:sp>
        <p:nvSpPr>
          <p:cNvPr id="33" name="TextBox 8">
            <a:extLst>
              <a:ext uri="{FF2B5EF4-FFF2-40B4-BE49-F238E27FC236}">
                <a16:creationId xmlns:a16="http://schemas.microsoft.com/office/drawing/2014/main" id="{437B7D04-90CA-8D4B-9649-9DF542C0B874}"/>
              </a:ext>
            </a:extLst>
          </p:cNvPr>
          <p:cNvSpPr txBox="1"/>
          <p:nvPr/>
        </p:nvSpPr>
        <p:spPr>
          <a:xfrm>
            <a:off x="729049" y="1534799"/>
            <a:ext cx="10091825" cy="4708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000">
                <a:latin typeface="Oscine Light"/>
                <a:ea typeface="Oscine Light"/>
                <a:cs typeface="Oscine Light"/>
                <a:sym typeface="Oscine Light"/>
              </a:defRPr>
            </a:pPr>
            <a:r>
              <a:rPr lang="sr-Latn-RS" dirty="0"/>
              <a:t>SON u svoje ime a za račun davaoca komunalnih usluga:</a:t>
            </a:r>
          </a:p>
          <a:p>
            <a:pPr>
              <a:defRPr sz="2000">
                <a:latin typeface="Oscine Light"/>
                <a:ea typeface="Oscine Light"/>
                <a:cs typeface="Oscine Light"/>
                <a:sym typeface="Oscine Light"/>
              </a:defRPr>
            </a:pPr>
            <a:br>
              <a:rPr lang="x-none" dirty="0"/>
            </a:br>
            <a:r>
              <a:rPr lang="sr-Latn-RS" dirty="0"/>
              <a:t>vodi centralnu evidenciju krajnjih korisnika komunalnih usluga</a:t>
            </a:r>
            <a:endParaRPr dirty="0"/>
          </a:p>
          <a:p>
            <a:pPr>
              <a:defRPr sz="2000">
                <a:latin typeface="Oscine Light"/>
                <a:ea typeface="Oscine Light"/>
                <a:cs typeface="Oscine Light"/>
                <a:sym typeface="Oscine Light"/>
              </a:defRPr>
            </a:pPr>
            <a:endParaRPr dirty="0"/>
          </a:p>
          <a:p>
            <a:pPr>
              <a:defRPr sz="2000">
                <a:latin typeface="Oscine Light"/>
                <a:ea typeface="Oscine Light"/>
                <a:cs typeface="Oscine Light"/>
                <a:sym typeface="Oscine Light"/>
              </a:defRPr>
            </a:pPr>
            <a:r>
              <a:rPr lang="sr-Latn-RS" dirty="0"/>
              <a:t>vrši obračun (na osnovu unesenih podataka o potrošnji i podataka iz ugovora i rješenja), izdaje jedinstveni račun te vrši naplatu komunalnih usluga </a:t>
            </a:r>
          </a:p>
          <a:p>
            <a:pPr>
              <a:defRPr sz="2000">
                <a:latin typeface="Oscine Light"/>
                <a:ea typeface="Oscine Light"/>
                <a:cs typeface="Oscine Light"/>
                <a:sym typeface="Oscine Light"/>
              </a:defRPr>
            </a:pPr>
            <a:endParaRPr lang="sr-Latn-RS" dirty="0"/>
          </a:p>
          <a:p>
            <a:pPr>
              <a:defRPr sz="2000">
                <a:latin typeface="Oscine Light"/>
                <a:ea typeface="Oscine Light"/>
                <a:cs typeface="Oscine Light"/>
                <a:sym typeface="Oscine Light"/>
              </a:defRPr>
            </a:pPr>
            <a:r>
              <a:rPr lang="sr-Latn-RS" dirty="0"/>
              <a:t>zaprima reklamacije na račun, zahtjeve za prijave, odjave kupaca-obveznika</a:t>
            </a:r>
            <a:endParaRPr dirty="0"/>
          </a:p>
          <a:p>
            <a:pPr>
              <a:defRPr sz="2000">
                <a:latin typeface="Oscine Light"/>
                <a:ea typeface="Oscine Light"/>
                <a:cs typeface="Oscine Light"/>
                <a:sym typeface="Oscine Light"/>
              </a:defRPr>
            </a:pPr>
            <a:endParaRPr dirty="0"/>
          </a:p>
          <a:p>
            <a:pPr>
              <a:defRPr sz="2000">
                <a:latin typeface="Oscine Light"/>
                <a:ea typeface="Oscine Light"/>
                <a:cs typeface="Oscine Light"/>
                <a:sym typeface="Oscine Light"/>
              </a:defRPr>
            </a:pPr>
            <a:r>
              <a:rPr lang="sr-Latn-RS" dirty="0"/>
              <a:t>samostalno pokreće i vodi postupak prinudne naplate nenaplaćenih komunalnih usluga</a:t>
            </a:r>
          </a:p>
          <a:p>
            <a:pPr>
              <a:defRPr sz="2000">
                <a:latin typeface="Oscine Light"/>
                <a:ea typeface="Oscine Light"/>
                <a:cs typeface="Oscine Light"/>
                <a:sym typeface="Oscine Light"/>
              </a:defRPr>
            </a:pPr>
            <a:endParaRPr lang="sr-Latn-RS" dirty="0"/>
          </a:p>
          <a:p>
            <a:pPr>
              <a:defRPr sz="2000">
                <a:latin typeface="Oscine Light"/>
                <a:ea typeface="Oscine Light"/>
                <a:cs typeface="Oscine Light"/>
                <a:sym typeface="Oscine Light"/>
              </a:defRPr>
            </a:pPr>
            <a:r>
              <a:rPr lang="sr-Latn-RS" dirty="0"/>
              <a:t>Jedinstveni račun: na računu su posebno iskazani mjesečni iznosi naknada za usluge izvršene u prethodnom mjesecu, kao i ukupan zbir svih iznosa. </a:t>
            </a:r>
          </a:p>
          <a:p>
            <a:pPr>
              <a:defRPr sz="2000">
                <a:latin typeface="Oscine Light"/>
                <a:ea typeface="Oscine Light"/>
                <a:cs typeface="Oscine Light"/>
                <a:sym typeface="Oscine Light"/>
              </a:defRPr>
            </a:pPr>
            <a:endParaRPr lang="sr-Latn-RS" dirty="0"/>
          </a:p>
          <a:p>
            <a:pPr>
              <a:defRPr sz="2000">
                <a:latin typeface="Oscine Light"/>
                <a:ea typeface="Oscine Light"/>
                <a:cs typeface="Oscine Light"/>
                <a:sym typeface="Oscine Light"/>
              </a:defRPr>
            </a:pPr>
            <a:endParaRPr dirty="0"/>
          </a:p>
        </p:txBody>
      </p:sp>
      <p:sp>
        <p:nvSpPr>
          <p:cNvPr id="36" name="Shape 3664">
            <a:extLst>
              <a:ext uri="{FF2B5EF4-FFF2-40B4-BE49-F238E27FC236}">
                <a16:creationId xmlns:a16="http://schemas.microsoft.com/office/drawing/2014/main" id="{61DF7308-9D30-CB4B-9370-642A753C237F}"/>
              </a:ext>
            </a:extLst>
          </p:cNvPr>
          <p:cNvSpPr/>
          <p:nvPr/>
        </p:nvSpPr>
        <p:spPr>
          <a:xfrm>
            <a:off x="215741" y="2243259"/>
            <a:ext cx="279401" cy="280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7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3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8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3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7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7"/>
                  <a:pt x="2616" y="8979"/>
                  <a:pt x="2708" y="8634"/>
                </a:cubicBezTo>
                <a:cubicBezTo>
                  <a:pt x="2897" y="7928"/>
                  <a:pt x="3179" y="7250"/>
                  <a:pt x="3548" y="6615"/>
                </a:cubicBezTo>
                <a:cubicBezTo>
                  <a:pt x="3727" y="6305"/>
                  <a:pt x="3724" y="5924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4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7"/>
                  <a:pt x="5951" y="3683"/>
                  <a:pt x="6127" y="3683"/>
                </a:cubicBezTo>
                <a:cubicBezTo>
                  <a:pt x="6296" y="3683"/>
                  <a:pt x="6465" y="3640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40"/>
                  <a:pt x="15304" y="3683"/>
                  <a:pt x="15473" y="3683"/>
                </a:cubicBezTo>
                <a:cubicBezTo>
                  <a:pt x="15648" y="3683"/>
                  <a:pt x="15822" y="3637"/>
                  <a:pt x="15978" y="3544"/>
                </a:cubicBezTo>
                <a:lnTo>
                  <a:pt x="16884" y="3000"/>
                </a:lnTo>
                <a:lnTo>
                  <a:pt x="18600" y="4714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7"/>
                </a:lnTo>
                <a:cubicBezTo>
                  <a:pt x="17876" y="5924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7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1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6"/>
                </a:lnTo>
                <a:cubicBezTo>
                  <a:pt x="17292" y="2018"/>
                  <a:pt x="17136" y="1968"/>
                  <a:pt x="16975" y="1968"/>
                </a:cubicBezTo>
                <a:cubicBezTo>
                  <a:pt x="16778" y="1968"/>
                  <a:pt x="16572" y="2043"/>
                  <a:pt x="16400" y="2146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6"/>
                </a:lnTo>
                <a:cubicBezTo>
                  <a:pt x="5028" y="2043"/>
                  <a:pt x="4822" y="1968"/>
                  <a:pt x="4625" y="1968"/>
                </a:cubicBezTo>
                <a:cubicBezTo>
                  <a:pt x="4464" y="1968"/>
                  <a:pt x="4308" y="2018"/>
                  <a:pt x="4181" y="2146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1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1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9"/>
                </a:cubicBezTo>
                <a:lnTo>
                  <a:pt x="2145" y="16400"/>
                </a:lnTo>
                <a:cubicBezTo>
                  <a:pt x="1959" y="16714"/>
                  <a:pt x="1864" y="17138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3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3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8"/>
                  <a:pt x="19641" y="16714"/>
                  <a:pt x="19455" y="16400"/>
                </a:cubicBezTo>
                <a:lnTo>
                  <a:pt x="18902" y="15479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1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rgbClr val="4ACBD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7" name="Shape 3664">
            <a:extLst>
              <a:ext uri="{FF2B5EF4-FFF2-40B4-BE49-F238E27FC236}">
                <a16:creationId xmlns:a16="http://schemas.microsoft.com/office/drawing/2014/main" id="{9EFF6D4A-0F6F-4C41-A6BD-9A2791687940}"/>
              </a:ext>
            </a:extLst>
          </p:cNvPr>
          <p:cNvSpPr/>
          <p:nvPr/>
        </p:nvSpPr>
        <p:spPr>
          <a:xfrm>
            <a:off x="203385" y="2959953"/>
            <a:ext cx="279401" cy="280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7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3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8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3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7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7"/>
                  <a:pt x="2616" y="8979"/>
                  <a:pt x="2708" y="8634"/>
                </a:cubicBezTo>
                <a:cubicBezTo>
                  <a:pt x="2897" y="7928"/>
                  <a:pt x="3179" y="7250"/>
                  <a:pt x="3548" y="6615"/>
                </a:cubicBezTo>
                <a:cubicBezTo>
                  <a:pt x="3727" y="6305"/>
                  <a:pt x="3724" y="5924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4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7"/>
                  <a:pt x="5951" y="3683"/>
                  <a:pt x="6127" y="3683"/>
                </a:cubicBezTo>
                <a:cubicBezTo>
                  <a:pt x="6296" y="3683"/>
                  <a:pt x="6465" y="3640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40"/>
                  <a:pt x="15304" y="3683"/>
                  <a:pt x="15473" y="3683"/>
                </a:cubicBezTo>
                <a:cubicBezTo>
                  <a:pt x="15648" y="3683"/>
                  <a:pt x="15822" y="3637"/>
                  <a:pt x="15978" y="3544"/>
                </a:cubicBezTo>
                <a:lnTo>
                  <a:pt x="16884" y="3000"/>
                </a:lnTo>
                <a:lnTo>
                  <a:pt x="18600" y="4714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7"/>
                </a:lnTo>
                <a:cubicBezTo>
                  <a:pt x="17876" y="5924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7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1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6"/>
                </a:lnTo>
                <a:cubicBezTo>
                  <a:pt x="17292" y="2018"/>
                  <a:pt x="17136" y="1968"/>
                  <a:pt x="16975" y="1968"/>
                </a:cubicBezTo>
                <a:cubicBezTo>
                  <a:pt x="16778" y="1968"/>
                  <a:pt x="16572" y="2043"/>
                  <a:pt x="16400" y="2146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6"/>
                </a:lnTo>
                <a:cubicBezTo>
                  <a:pt x="5028" y="2043"/>
                  <a:pt x="4822" y="1968"/>
                  <a:pt x="4625" y="1968"/>
                </a:cubicBezTo>
                <a:cubicBezTo>
                  <a:pt x="4464" y="1968"/>
                  <a:pt x="4308" y="2018"/>
                  <a:pt x="4181" y="2146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1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1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9"/>
                </a:cubicBezTo>
                <a:lnTo>
                  <a:pt x="2145" y="16400"/>
                </a:lnTo>
                <a:cubicBezTo>
                  <a:pt x="1959" y="16714"/>
                  <a:pt x="1864" y="17138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3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3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8"/>
                  <a:pt x="19641" y="16714"/>
                  <a:pt x="19455" y="16400"/>
                </a:cubicBezTo>
                <a:lnTo>
                  <a:pt x="18902" y="15479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1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rgbClr val="4ACBD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8" name="Shape 3664">
            <a:extLst>
              <a:ext uri="{FF2B5EF4-FFF2-40B4-BE49-F238E27FC236}">
                <a16:creationId xmlns:a16="http://schemas.microsoft.com/office/drawing/2014/main" id="{0BB082D6-5378-3147-8B38-AAC512E18ED7}"/>
              </a:ext>
            </a:extLst>
          </p:cNvPr>
          <p:cNvSpPr/>
          <p:nvPr/>
        </p:nvSpPr>
        <p:spPr>
          <a:xfrm>
            <a:off x="203384" y="3775502"/>
            <a:ext cx="279401" cy="280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7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3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8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3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7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7"/>
                  <a:pt x="2616" y="8979"/>
                  <a:pt x="2708" y="8634"/>
                </a:cubicBezTo>
                <a:cubicBezTo>
                  <a:pt x="2897" y="7928"/>
                  <a:pt x="3179" y="7250"/>
                  <a:pt x="3548" y="6615"/>
                </a:cubicBezTo>
                <a:cubicBezTo>
                  <a:pt x="3727" y="6305"/>
                  <a:pt x="3724" y="5924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4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7"/>
                  <a:pt x="5951" y="3683"/>
                  <a:pt x="6127" y="3683"/>
                </a:cubicBezTo>
                <a:cubicBezTo>
                  <a:pt x="6296" y="3683"/>
                  <a:pt x="6465" y="3640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40"/>
                  <a:pt x="15304" y="3683"/>
                  <a:pt x="15473" y="3683"/>
                </a:cubicBezTo>
                <a:cubicBezTo>
                  <a:pt x="15648" y="3683"/>
                  <a:pt x="15822" y="3637"/>
                  <a:pt x="15978" y="3544"/>
                </a:cubicBezTo>
                <a:lnTo>
                  <a:pt x="16884" y="3000"/>
                </a:lnTo>
                <a:lnTo>
                  <a:pt x="18600" y="4714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7"/>
                </a:lnTo>
                <a:cubicBezTo>
                  <a:pt x="17876" y="5924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7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1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6"/>
                </a:lnTo>
                <a:cubicBezTo>
                  <a:pt x="17292" y="2018"/>
                  <a:pt x="17136" y="1968"/>
                  <a:pt x="16975" y="1968"/>
                </a:cubicBezTo>
                <a:cubicBezTo>
                  <a:pt x="16778" y="1968"/>
                  <a:pt x="16572" y="2043"/>
                  <a:pt x="16400" y="2146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6"/>
                </a:lnTo>
                <a:cubicBezTo>
                  <a:pt x="5028" y="2043"/>
                  <a:pt x="4822" y="1968"/>
                  <a:pt x="4625" y="1968"/>
                </a:cubicBezTo>
                <a:cubicBezTo>
                  <a:pt x="4464" y="1968"/>
                  <a:pt x="4308" y="2018"/>
                  <a:pt x="4181" y="2146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1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1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9"/>
                </a:cubicBezTo>
                <a:lnTo>
                  <a:pt x="2145" y="16400"/>
                </a:lnTo>
                <a:cubicBezTo>
                  <a:pt x="1959" y="16714"/>
                  <a:pt x="1864" y="17138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3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3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8"/>
                  <a:pt x="19641" y="16714"/>
                  <a:pt x="19455" y="16400"/>
                </a:cubicBezTo>
                <a:lnTo>
                  <a:pt x="18902" y="15479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1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rgbClr val="4ACBD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0" name="Shape 3664">
            <a:extLst>
              <a:ext uri="{FF2B5EF4-FFF2-40B4-BE49-F238E27FC236}">
                <a16:creationId xmlns:a16="http://schemas.microsoft.com/office/drawing/2014/main" id="{7FD9BC57-6A14-894C-9B2B-8BB742198D3B}"/>
              </a:ext>
            </a:extLst>
          </p:cNvPr>
          <p:cNvSpPr/>
          <p:nvPr/>
        </p:nvSpPr>
        <p:spPr>
          <a:xfrm>
            <a:off x="207500" y="4360390"/>
            <a:ext cx="279401" cy="280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7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3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8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3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7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7"/>
                  <a:pt x="2616" y="8979"/>
                  <a:pt x="2708" y="8634"/>
                </a:cubicBezTo>
                <a:cubicBezTo>
                  <a:pt x="2897" y="7928"/>
                  <a:pt x="3179" y="7250"/>
                  <a:pt x="3548" y="6615"/>
                </a:cubicBezTo>
                <a:cubicBezTo>
                  <a:pt x="3727" y="6305"/>
                  <a:pt x="3724" y="5924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4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7"/>
                  <a:pt x="5951" y="3683"/>
                  <a:pt x="6127" y="3683"/>
                </a:cubicBezTo>
                <a:cubicBezTo>
                  <a:pt x="6296" y="3683"/>
                  <a:pt x="6465" y="3640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40"/>
                  <a:pt x="15304" y="3683"/>
                  <a:pt x="15473" y="3683"/>
                </a:cubicBezTo>
                <a:cubicBezTo>
                  <a:pt x="15648" y="3683"/>
                  <a:pt x="15822" y="3637"/>
                  <a:pt x="15978" y="3544"/>
                </a:cubicBezTo>
                <a:lnTo>
                  <a:pt x="16884" y="3000"/>
                </a:lnTo>
                <a:lnTo>
                  <a:pt x="18600" y="4714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7"/>
                </a:lnTo>
                <a:cubicBezTo>
                  <a:pt x="17876" y="5924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7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1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6"/>
                </a:lnTo>
                <a:cubicBezTo>
                  <a:pt x="17292" y="2018"/>
                  <a:pt x="17136" y="1968"/>
                  <a:pt x="16975" y="1968"/>
                </a:cubicBezTo>
                <a:cubicBezTo>
                  <a:pt x="16778" y="1968"/>
                  <a:pt x="16572" y="2043"/>
                  <a:pt x="16400" y="2146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6"/>
                </a:lnTo>
                <a:cubicBezTo>
                  <a:pt x="5028" y="2043"/>
                  <a:pt x="4822" y="1968"/>
                  <a:pt x="4625" y="1968"/>
                </a:cubicBezTo>
                <a:cubicBezTo>
                  <a:pt x="4464" y="1968"/>
                  <a:pt x="4308" y="2018"/>
                  <a:pt x="4181" y="2146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1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1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9"/>
                </a:cubicBezTo>
                <a:lnTo>
                  <a:pt x="2145" y="16400"/>
                </a:lnTo>
                <a:cubicBezTo>
                  <a:pt x="1959" y="16714"/>
                  <a:pt x="1864" y="17138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3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3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8"/>
                  <a:pt x="19641" y="16714"/>
                  <a:pt x="19455" y="16400"/>
                </a:cubicBezTo>
                <a:lnTo>
                  <a:pt x="18902" y="15479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1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rgbClr val="4ACBD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BDD0B65B-6E1B-8B49-9865-922524DE91E3}"/>
              </a:ext>
            </a:extLst>
          </p:cNvPr>
          <p:cNvSpPr/>
          <p:nvPr/>
        </p:nvSpPr>
        <p:spPr>
          <a:xfrm rot="5400000">
            <a:off x="1011413" y="-181610"/>
            <a:ext cx="334743" cy="2357568"/>
          </a:xfrm>
          <a:prstGeom prst="rect">
            <a:avLst/>
          </a:prstGeom>
          <a:solidFill>
            <a:srgbClr val="C7F46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556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Rectangle 1"/>
          <p:cNvSpPr/>
          <p:nvPr/>
        </p:nvSpPr>
        <p:spPr>
          <a:xfrm>
            <a:off x="-1" y="435109"/>
            <a:ext cx="11951888" cy="6076902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32" name="TextBox 7">
            <a:extLst>
              <a:ext uri="{FF2B5EF4-FFF2-40B4-BE49-F238E27FC236}">
                <a16:creationId xmlns:a16="http://schemas.microsoft.com/office/drawing/2014/main" id="{2138F2DF-A9B6-F94D-BE7C-451DCF3F7CC8}"/>
              </a:ext>
            </a:extLst>
          </p:cNvPr>
          <p:cNvSpPr txBox="1"/>
          <p:nvPr/>
        </p:nvSpPr>
        <p:spPr>
          <a:xfrm>
            <a:off x="240113" y="0"/>
            <a:ext cx="8557045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4400" b="1" spc="600">
                <a:solidFill>
                  <a:srgbClr val="404040"/>
                </a:solidFill>
              </a:defRPr>
            </a:lvl1pPr>
          </a:lstStyle>
          <a:p>
            <a:r>
              <a:rPr lang="sr-Latn-RS" dirty="0"/>
              <a:t>Primjer računa</a:t>
            </a:r>
            <a:endParaRPr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BDD0B65B-6E1B-8B49-9865-922524DE91E3}"/>
              </a:ext>
            </a:extLst>
          </p:cNvPr>
          <p:cNvSpPr/>
          <p:nvPr/>
        </p:nvSpPr>
        <p:spPr>
          <a:xfrm rot="5400000">
            <a:off x="1011413" y="-181610"/>
            <a:ext cx="334743" cy="2357568"/>
          </a:xfrm>
          <a:prstGeom prst="rect">
            <a:avLst/>
          </a:prstGeom>
          <a:solidFill>
            <a:srgbClr val="C7F46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E39CC4-788F-8B43-A97D-C2A8E6D980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381" y="0"/>
            <a:ext cx="4851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58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" name="Picture 4" descr="Picture 4"/>
          <p:cNvPicPr>
            <a:picLocks noChangeAspect="1"/>
          </p:cNvPicPr>
          <p:nvPr/>
        </p:nvPicPr>
        <p:blipFill>
          <a:blip r:embed="rId2"/>
          <a:srcRect r="73865" b="22363"/>
          <a:stretch>
            <a:fillRect/>
          </a:stretch>
        </p:blipFill>
        <p:spPr>
          <a:xfrm>
            <a:off x="1123985" y="-1"/>
            <a:ext cx="3585175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515" name="Rectangle 2"/>
          <p:cNvSpPr/>
          <p:nvPr/>
        </p:nvSpPr>
        <p:spPr>
          <a:xfrm>
            <a:off x="921043" y="-18553"/>
            <a:ext cx="334743" cy="2662866"/>
          </a:xfrm>
          <a:prstGeom prst="rect">
            <a:avLst/>
          </a:prstGeom>
          <a:solidFill>
            <a:srgbClr val="C7F46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517" name="TextBox 8"/>
          <p:cNvSpPr txBox="1"/>
          <p:nvPr/>
        </p:nvSpPr>
        <p:spPr>
          <a:xfrm>
            <a:off x="5413036" y="1813149"/>
            <a:ext cx="5704523" cy="435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latin typeface="Oscine Light"/>
                <a:ea typeface="Oscine Light"/>
                <a:cs typeface="Oscine Light"/>
                <a:sym typeface="Oscine Light"/>
              </a:defRPr>
            </a:pPr>
            <a:r>
              <a:rPr dirty="0"/>
              <a:t>prima </a:t>
            </a:r>
            <a:r>
              <a:rPr dirty="0" err="1"/>
              <a:t>informacije</a:t>
            </a:r>
            <a:r>
              <a:rPr dirty="0"/>
              <a:t> o </a:t>
            </a:r>
            <a:r>
              <a:rPr dirty="0" err="1"/>
              <a:t>potrošnji</a:t>
            </a:r>
            <a:r>
              <a:rPr dirty="0"/>
              <a:t>, </a:t>
            </a:r>
            <a:r>
              <a:rPr dirty="0" err="1"/>
              <a:t>tj</a:t>
            </a:r>
            <a:r>
              <a:rPr dirty="0"/>
              <a:t>. </a:t>
            </a:r>
            <a:r>
              <a:rPr dirty="0" err="1"/>
              <a:t>očitanja</a:t>
            </a:r>
            <a:r>
              <a:rPr dirty="0"/>
              <a:t> </a:t>
            </a:r>
            <a:r>
              <a:rPr dirty="0" err="1"/>
              <a:t>mjernog</a:t>
            </a:r>
            <a:r>
              <a:rPr dirty="0"/>
              <a:t> </a:t>
            </a:r>
            <a:r>
              <a:rPr dirty="0" err="1"/>
              <a:t>uređaja</a:t>
            </a:r>
            <a:r>
              <a:rPr dirty="0"/>
              <a:t> (</a:t>
            </a:r>
            <a:r>
              <a:rPr dirty="0" err="1"/>
              <a:t>vodomjera</a:t>
            </a:r>
            <a:r>
              <a:rPr dirty="0"/>
              <a:t>, </a:t>
            </a:r>
            <a:r>
              <a:rPr dirty="0" err="1"/>
              <a:t>kalorimetra</a:t>
            </a:r>
            <a:r>
              <a:rPr dirty="0"/>
              <a:t> </a:t>
            </a:r>
            <a:r>
              <a:rPr dirty="0" err="1"/>
              <a:t>ili</a:t>
            </a:r>
            <a:r>
              <a:rPr dirty="0"/>
              <a:t> </a:t>
            </a:r>
            <a:r>
              <a:rPr dirty="0" err="1"/>
              <a:t>brojila</a:t>
            </a:r>
            <a:r>
              <a:rPr dirty="0"/>
              <a:t>) </a:t>
            </a:r>
          </a:p>
          <a:p>
            <a:pPr>
              <a:defRPr sz="2000">
                <a:latin typeface="Oscine Light"/>
                <a:ea typeface="Oscine Light"/>
                <a:cs typeface="Oscine Light"/>
                <a:sym typeface="Oscine Light"/>
              </a:defRPr>
            </a:pPr>
            <a:r>
              <a:rPr dirty="0"/>
              <a:t> </a:t>
            </a:r>
          </a:p>
          <a:p>
            <a:pPr>
              <a:defRPr sz="2000">
                <a:latin typeface="Oscine Light"/>
                <a:ea typeface="Oscine Light"/>
                <a:cs typeface="Oscine Light"/>
                <a:sym typeface="Oscine Light"/>
              </a:defRPr>
            </a:pPr>
            <a:r>
              <a:rPr dirty="0" err="1"/>
              <a:t>vrši</a:t>
            </a:r>
            <a:r>
              <a:rPr dirty="0"/>
              <a:t> </a:t>
            </a:r>
            <a:r>
              <a:rPr dirty="0" err="1"/>
              <a:t>obračun</a:t>
            </a:r>
            <a:r>
              <a:rPr dirty="0"/>
              <a:t> </a:t>
            </a:r>
            <a:r>
              <a:rPr dirty="0" err="1"/>
              <a:t>baziran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ugovorenoj</a:t>
            </a:r>
            <a:r>
              <a:rPr dirty="0"/>
              <a:t> </a:t>
            </a:r>
            <a:r>
              <a:rPr dirty="0" err="1"/>
              <a:t>tarifi</a:t>
            </a:r>
            <a:r>
              <a:rPr dirty="0"/>
              <a:t> </a:t>
            </a:r>
            <a:r>
              <a:rPr dirty="0" err="1"/>
              <a:t>usluge</a:t>
            </a:r>
            <a:endParaRPr dirty="0"/>
          </a:p>
          <a:p>
            <a:pPr>
              <a:defRPr sz="2000">
                <a:latin typeface="Oscine Light"/>
                <a:ea typeface="Oscine Light"/>
                <a:cs typeface="Oscine Light"/>
                <a:sym typeface="Oscine Light"/>
              </a:defRPr>
            </a:pPr>
            <a:endParaRPr dirty="0"/>
          </a:p>
          <a:p>
            <a:pPr>
              <a:defRPr sz="2000">
                <a:latin typeface="Oscine Light"/>
                <a:ea typeface="Oscine Light"/>
                <a:cs typeface="Oscine Light"/>
                <a:sym typeface="Oscine Light"/>
              </a:defRPr>
            </a:pPr>
            <a:r>
              <a:rPr dirty="0" err="1"/>
              <a:t>izrađuje</a:t>
            </a:r>
            <a:r>
              <a:rPr dirty="0"/>
              <a:t> </a:t>
            </a:r>
            <a:r>
              <a:rPr dirty="0" err="1"/>
              <a:t>račune</a:t>
            </a:r>
            <a:r>
              <a:rPr dirty="0"/>
              <a:t> </a:t>
            </a:r>
          </a:p>
          <a:p>
            <a:pPr>
              <a:defRPr sz="2000">
                <a:latin typeface="Oscine Light"/>
                <a:ea typeface="Oscine Light"/>
                <a:cs typeface="Oscine Light"/>
                <a:sym typeface="Oscine Light"/>
              </a:defRPr>
            </a:pPr>
            <a:endParaRPr dirty="0"/>
          </a:p>
          <a:p>
            <a:pPr>
              <a:defRPr sz="2000">
                <a:latin typeface="Oscine Light"/>
                <a:ea typeface="Oscine Light"/>
                <a:cs typeface="Oscine Light"/>
                <a:sym typeface="Oscine Light"/>
              </a:defRPr>
            </a:pPr>
            <a:r>
              <a:rPr dirty="0" err="1"/>
              <a:t>vrši</a:t>
            </a:r>
            <a:r>
              <a:rPr dirty="0"/>
              <a:t> </a:t>
            </a:r>
            <a:r>
              <a:rPr dirty="0" err="1"/>
              <a:t>naplatu</a:t>
            </a:r>
            <a:r>
              <a:rPr dirty="0"/>
              <a:t> </a:t>
            </a:r>
            <a:r>
              <a:rPr dirty="0" err="1"/>
              <a:t>komunalnih</a:t>
            </a:r>
            <a:r>
              <a:rPr dirty="0"/>
              <a:t> </a:t>
            </a:r>
            <a:r>
              <a:rPr dirty="0" err="1"/>
              <a:t>usluga</a:t>
            </a:r>
            <a:endParaRPr dirty="0"/>
          </a:p>
          <a:p>
            <a:pPr>
              <a:defRPr sz="2000">
                <a:latin typeface="Oscine Light"/>
                <a:ea typeface="Oscine Light"/>
                <a:cs typeface="Oscine Light"/>
                <a:sym typeface="Oscine Light"/>
              </a:defRPr>
            </a:pPr>
            <a:endParaRPr dirty="0"/>
          </a:p>
          <a:p>
            <a:pPr>
              <a:defRPr sz="2000">
                <a:latin typeface="Oscine Light"/>
                <a:ea typeface="Oscine Light"/>
                <a:cs typeface="Oscine Light"/>
                <a:sym typeface="Oscine Light"/>
              </a:defRPr>
            </a:pPr>
            <a:r>
              <a:rPr dirty="0" err="1"/>
              <a:t>zaprima</a:t>
            </a:r>
            <a:r>
              <a:rPr dirty="0"/>
              <a:t> </a:t>
            </a:r>
            <a:r>
              <a:rPr dirty="0" err="1"/>
              <a:t>reklamacije</a:t>
            </a:r>
            <a:r>
              <a:rPr dirty="0"/>
              <a:t>/</a:t>
            </a:r>
            <a:r>
              <a:rPr dirty="0" err="1"/>
              <a:t>prigovore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riješava</a:t>
            </a:r>
            <a:r>
              <a:rPr dirty="0"/>
              <a:t> </a:t>
            </a:r>
            <a:r>
              <a:rPr dirty="0" err="1"/>
              <a:t>ih</a:t>
            </a:r>
            <a:endParaRPr dirty="0"/>
          </a:p>
          <a:p>
            <a:pPr>
              <a:defRPr sz="2000">
                <a:latin typeface="Oscine Light"/>
                <a:ea typeface="Oscine Light"/>
                <a:cs typeface="Oscine Light"/>
                <a:sym typeface="Oscine Light"/>
              </a:defRPr>
            </a:pPr>
            <a:endParaRPr dirty="0"/>
          </a:p>
          <a:p>
            <a:pPr>
              <a:defRPr sz="2000">
                <a:latin typeface="Oscine Light"/>
                <a:ea typeface="Oscine Light"/>
                <a:cs typeface="Oscine Light"/>
                <a:sym typeface="Oscine Light"/>
              </a:defRPr>
            </a:pPr>
            <a:r>
              <a:rPr dirty="0" err="1"/>
              <a:t>vodi</a:t>
            </a:r>
            <a:r>
              <a:rPr dirty="0"/>
              <a:t> </a:t>
            </a:r>
            <a:r>
              <a:rPr dirty="0" err="1"/>
              <a:t>postupak</a:t>
            </a:r>
            <a:r>
              <a:rPr dirty="0"/>
              <a:t> </a:t>
            </a:r>
            <a:r>
              <a:t>prinudne</a:t>
            </a:r>
            <a:r>
              <a:rPr dirty="0"/>
              <a:t> </a:t>
            </a:r>
            <a:r>
              <a:t>naplate</a:t>
            </a:r>
            <a:r>
              <a:rPr dirty="0"/>
              <a:t> </a:t>
            </a:r>
          </a:p>
          <a:p>
            <a:pPr>
              <a:defRPr sz="2000">
                <a:latin typeface="Oscine Light"/>
                <a:ea typeface="Oscine Light"/>
                <a:cs typeface="Oscine Light"/>
                <a:sym typeface="Oscine Light"/>
              </a:defRPr>
            </a:pPr>
            <a:endParaRPr dirty="0"/>
          </a:p>
          <a:p>
            <a:pPr>
              <a:defRPr sz="2000">
                <a:latin typeface="Oscine Light"/>
                <a:ea typeface="Oscine Light"/>
                <a:cs typeface="Oscine Light"/>
                <a:sym typeface="Oscine Light"/>
              </a:defRPr>
            </a:pPr>
            <a:r>
              <a:rPr dirty="0" err="1"/>
              <a:t>kreira</a:t>
            </a:r>
            <a:r>
              <a:rPr dirty="0"/>
              <a:t> </a:t>
            </a:r>
            <a:r>
              <a:rPr dirty="0" err="1"/>
              <a:t>izvještaje</a:t>
            </a:r>
            <a:r>
              <a:rPr dirty="0"/>
              <a:t> za </a:t>
            </a:r>
            <a:r>
              <a:rPr dirty="0" err="1"/>
              <a:t>rukovodstvo</a:t>
            </a:r>
            <a:endParaRPr dirty="0"/>
          </a:p>
        </p:txBody>
      </p:sp>
      <p:pic>
        <p:nvPicPr>
          <p:cNvPr id="518" name="Picture 26" descr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12" y="3706655"/>
            <a:ext cx="3286126" cy="1970088"/>
          </a:xfrm>
          <a:prstGeom prst="rect">
            <a:avLst/>
          </a:prstGeom>
          <a:ln w="12700">
            <a:miter lim="400000"/>
          </a:ln>
        </p:spPr>
      </p:pic>
      <p:sp>
        <p:nvSpPr>
          <p:cNvPr id="519" name="Rectangle 11"/>
          <p:cNvSpPr/>
          <p:nvPr/>
        </p:nvSpPr>
        <p:spPr>
          <a:xfrm>
            <a:off x="866775" y="3852705"/>
            <a:ext cx="2505075" cy="1577976"/>
          </a:xfrm>
          <a:prstGeom prst="rect">
            <a:avLst/>
          </a:prstGeom>
          <a:solidFill>
            <a:srgbClr val="C7F46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20" name="Picture 1" descr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187" y="4460718"/>
            <a:ext cx="2079626" cy="314326"/>
          </a:xfrm>
          <a:prstGeom prst="rect">
            <a:avLst/>
          </a:prstGeom>
          <a:ln w="12700">
            <a:miter lim="400000"/>
          </a:ln>
        </p:spPr>
      </p:pic>
      <p:sp>
        <p:nvSpPr>
          <p:cNvPr id="521" name="TextBox 7"/>
          <p:cNvSpPr txBox="1"/>
          <p:nvPr/>
        </p:nvSpPr>
        <p:spPr>
          <a:xfrm>
            <a:off x="1233047" y="1253164"/>
            <a:ext cx="3407009" cy="1183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3600" b="1">
                <a:solidFill>
                  <a:srgbClr val="404040"/>
                </a:solidFill>
              </a:defRPr>
            </a:pPr>
            <a:r>
              <a:rPr dirty="0" err="1"/>
              <a:t>Prvi</a:t>
            </a:r>
            <a:r>
              <a:rPr dirty="0"/>
              <a:t> </a:t>
            </a:r>
            <a:r>
              <a:rPr dirty="0" err="1"/>
              <a:t>regionalni</a:t>
            </a:r>
            <a:r>
              <a:rPr dirty="0"/>
              <a:t> </a:t>
            </a:r>
          </a:p>
          <a:p>
            <a:pPr algn="ctr">
              <a:defRPr sz="3600" b="1">
                <a:solidFill>
                  <a:srgbClr val="404040"/>
                </a:solidFill>
              </a:defRPr>
            </a:pPr>
            <a:r>
              <a:rPr dirty="0"/>
              <a:t>SON u Cloud-u</a:t>
            </a:r>
          </a:p>
        </p:txBody>
      </p:sp>
      <p:sp>
        <p:nvSpPr>
          <p:cNvPr id="522" name="Straight Connector 17"/>
          <p:cNvSpPr/>
          <p:nvPr/>
        </p:nvSpPr>
        <p:spPr>
          <a:xfrm>
            <a:off x="4691574" y="1024564"/>
            <a:ext cx="1" cy="1638301"/>
          </a:xfrm>
          <a:prstGeom prst="line">
            <a:avLst/>
          </a:prstGeom>
          <a:ln>
            <a:solidFill>
              <a:srgbClr val="40404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23" name="Shape 3664"/>
          <p:cNvSpPr/>
          <p:nvPr/>
        </p:nvSpPr>
        <p:spPr>
          <a:xfrm>
            <a:off x="4986397" y="1983676"/>
            <a:ext cx="279401" cy="280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7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3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8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3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7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7"/>
                  <a:pt x="2616" y="8979"/>
                  <a:pt x="2708" y="8634"/>
                </a:cubicBezTo>
                <a:cubicBezTo>
                  <a:pt x="2897" y="7928"/>
                  <a:pt x="3179" y="7250"/>
                  <a:pt x="3548" y="6615"/>
                </a:cubicBezTo>
                <a:cubicBezTo>
                  <a:pt x="3727" y="6305"/>
                  <a:pt x="3724" y="5924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4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7"/>
                  <a:pt x="5951" y="3683"/>
                  <a:pt x="6127" y="3683"/>
                </a:cubicBezTo>
                <a:cubicBezTo>
                  <a:pt x="6296" y="3683"/>
                  <a:pt x="6465" y="3640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40"/>
                  <a:pt x="15304" y="3683"/>
                  <a:pt x="15473" y="3683"/>
                </a:cubicBezTo>
                <a:cubicBezTo>
                  <a:pt x="15648" y="3683"/>
                  <a:pt x="15822" y="3637"/>
                  <a:pt x="15978" y="3544"/>
                </a:cubicBezTo>
                <a:lnTo>
                  <a:pt x="16884" y="3000"/>
                </a:lnTo>
                <a:lnTo>
                  <a:pt x="18600" y="4714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7"/>
                </a:lnTo>
                <a:cubicBezTo>
                  <a:pt x="17876" y="5924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7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1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6"/>
                </a:lnTo>
                <a:cubicBezTo>
                  <a:pt x="17292" y="2018"/>
                  <a:pt x="17136" y="1968"/>
                  <a:pt x="16975" y="1968"/>
                </a:cubicBezTo>
                <a:cubicBezTo>
                  <a:pt x="16778" y="1968"/>
                  <a:pt x="16572" y="2043"/>
                  <a:pt x="16400" y="2146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6"/>
                </a:lnTo>
                <a:cubicBezTo>
                  <a:pt x="5028" y="2043"/>
                  <a:pt x="4822" y="1968"/>
                  <a:pt x="4625" y="1968"/>
                </a:cubicBezTo>
                <a:cubicBezTo>
                  <a:pt x="4464" y="1968"/>
                  <a:pt x="4308" y="2018"/>
                  <a:pt x="4181" y="2146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1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1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9"/>
                </a:cubicBezTo>
                <a:lnTo>
                  <a:pt x="2145" y="16400"/>
                </a:lnTo>
                <a:cubicBezTo>
                  <a:pt x="1959" y="16714"/>
                  <a:pt x="1864" y="17138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3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3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8"/>
                  <a:pt x="19641" y="16714"/>
                  <a:pt x="19455" y="16400"/>
                </a:cubicBezTo>
                <a:lnTo>
                  <a:pt x="18902" y="15479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1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rgbClr val="4ACBD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24" name="Shape 3664"/>
          <p:cNvSpPr/>
          <p:nvPr/>
        </p:nvSpPr>
        <p:spPr>
          <a:xfrm>
            <a:off x="4997077" y="3417085"/>
            <a:ext cx="279401" cy="280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7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3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8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3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7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7"/>
                  <a:pt x="2616" y="8979"/>
                  <a:pt x="2708" y="8634"/>
                </a:cubicBezTo>
                <a:cubicBezTo>
                  <a:pt x="2897" y="7928"/>
                  <a:pt x="3179" y="7250"/>
                  <a:pt x="3548" y="6615"/>
                </a:cubicBezTo>
                <a:cubicBezTo>
                  <a:pt x="3727" y="6305"/>
                  <a:pt x="3724" y="5924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4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7"/>
                  <a:pt x="5951" y="3683"/>
                  <a:pt x="6127" y="3683"/>
                </a:cubicBezTo>
                <a:cubicBezTo>
                  <a:pt x="6296" y="3683"/>
                  <a:pt x="6465" y="3640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40"/>
                  <a:pt x="15304" y="3683"/>
                  <a:pt x="15473" y="3683"/>
                </a:cubicBezTo>
                <a:cubicBezTo>
                  <a:pt x="15648" y="3683"/>
                  <a:pt x="15822" y="3637"/>
                  <a:pt x="15978" y="3544"/>
                </a:cubicBezTo>
                <a:lnTo>
                  <a:pt x="16884" y="3000"/>
                </a:lnTo>
                <a:lnTo>
                  <a:pt x="18600" y="4714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7"/>
                </a:lnTo>
                <a:cubicBezTo>
                  <a:pt x="17876" y="5924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7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1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6"/>
                </a:lnTo>
                <a:cubicBezTo>
                  <a:pt x="17292" y="2018"/>
                  <a:pt x="17136" y="1968"/>
                  <a:pt x="16975" y="1968"/>
                </a:cubicBezTo>
                <a:cubicBezTo>
                  <a:pt x="16778" y="1968"/>
                  <a:pt x="16572" y="2043"/>
                  <a:pt x="16400" y="2146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6"/>
                </a:lnTo>
                <a:cubicBezTo>
                  <a:pt x="5028" y="2043"/>
                  <a:pt x="4822" y="1968"/>
                  <a:pt x="4625" y="1968"/>
                </a:cubicBezTo>
                <a:cubicBezTo>
                  <a:pt x="4464" y="1968"/>
                  <a:pt x="4308" y="2018"/>
                  <a:pt x="4181" y="2146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1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1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9"/>
                </a:cubicBezTo>
                <a:lnTo>
                  <a:pt x="2145" y="16400"/>
                </a:lnTo>
                <a:cubicBezTo>
                  <a:pt x="1959" y="16714"/>
                  <a:pt x="1864" y="17138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3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3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8"/>
                  <a:pt x="19641" y="16714"/>
                  <a:pt x="19455" y="16400"/>
                </a:cubicBezTo>
                <a:lnTo>
                  <a:pt x="18902" y="15479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1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rgbClr val="4ACBD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25" name="Shape 3664"/>
          <p:cNvSpPr/>
          <p:nvPr/>
        </p:nvSpPr>
        <p:spPr>
          <a:xfrm>
            <a:off x="4981676" y="4676261"/>
            <a:ext cx="279401" cy="280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7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3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8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3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7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7"/>
                  <a:pt x="2616" y="8979"/>
                  <a:pt x="2708" y="8634"/>
                </a:cubicBezTo>
                <a:cubicBezTo>
                  <a:pt x="2897" y="7928"/>
                  <a:pt x="3179" y="7250"/>
                  <a:pt x="3548" y="6615"/>
                </a:cubicBezTo>
                <a:cubicBezTo>
                  <a:pt x="3727" y="6305"/>
                  <a:pt x="3724" y="5924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4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7"/>
                  <a:pt x="5951" y="3683"/>
                  <a:pt x="6127" y="3683"/>
                </a:cubicBezTo>
                <a:cubicBezTo>
                  <a:pt x="6296" y="3683"/>
                  <a:pt x="6465" y="3640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40"/>
                  <a:pt x="15304" y="3683"/>
                  <a:pt x="15473" y="3683"/>
                </a:cubicBezTo>
                <a:cubicBezTo>
                  <a:pt x="15648" y="3683"/>
                  <a:pt x="15822" y="3637"/>
                  <a:pt x="15978" y="3544"/>
                </a:cubicBezTo>
                <a:lnTo>
                  <a:pt x="16884" y="3000"/>
                </a:lnTo>
                <a:lnTo>
                  <a:pt x="18600" y="4714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7"/>
                </a:lnTo>
                <a:cubicBezTo>
                  <a:pt x="17876" y="5924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7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1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6"/>
                </a:lnTo>
                <a:cubicBezTo>
                  <a:pt x="17292" y="2018"/>
                  <a:pt x="17136" y="1968"/>
                  <a:pt x="16975" y="1968"/>
                </a:cubicBezTo>
                <a:cubicBezTo>
                  <a:pt x="16778" y="1968"/>
                  <a:pt x="16572" y="2043"/>
                  <a:pt x="16400" y="2146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6"/>
                </a:lnTo>
                <a:cubicBezTo>
                  <a:pt x="5028" y="2043"/>
                  <a:pt x="4822" y="1968"/>
                  <a:pt x="4625" y="1968"/>
                </a:cubicBezTo>
                <a:cubicBezTo>
                  <a:pt x="4464" y="1968"/>
                  <a:pt x="4308" y="2018"/>
                  <a:pt x="4181" y="2146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1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1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9"/>
                </a:cubicBezTo>
                <a:lnTo>
                  <a:pt x="2145" y="16400"/>
                </a:lnTo>
                <a:cubicBezTo>
                  <a:pt x="1959" y="16714"/>
                  <a:pt x="1864" y="17138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3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3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8"/>
                  <a:pt x="19641" y="16714"/>
                  <a:pt x="19455" y="16400"/>
                </a:cubicBezTo>
                <a:lnTo>
                  <a:pt x="18902" y="15479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1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rgbClr val="4ACBD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26" name="Shape 3664"/>
          <p:cNvSpPr/>
          <p:nvPr/>
        </p:nvSpPr>
        <p:spPr>
          <a:xfrm>
            <a:off x="4981676" y="5256772"/>
            <a:ext cx="279401" cy="280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7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3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8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3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7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7"/>
                  <a:pt x="2616" y="8979"/>
                  <a:pt x="2708" y="8634"/>
                </a:cubicBezTo>
                <a:cubicBezTo>
                  <a:pt x="2897" y="7928"/>
                  <a:pt x="3179" y="7250"/>
                  <a:pt x="3548" y="6615"/>
                </a:cubicBezTo>
                <a:cubicBezTo>
                  <a:pt x="3727" y="6305"/>
                  <a:pt x="3724" y="5924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4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7"/>
                  <a:pt x="5951" y="3683"/>
                  <a:pt x="6127" y="3683"/>
                </a:cubicBezTo>
                <a:cubicBezTo>
                  <a:pt x="6296" y="3683"/>
                  <a:pt x="6465" y="3640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40"/>
                  <a:pt x="15304" y="3683"/>
                  <a:pt x="15473" y="3683"/>
                </a:cubicBezTo>
                <a:cubicBezTo>
                  <a:pt x="15648" y="3683"/>
                  <a:pt x="15822" y="3637"/>
                  <a:pt x="15978" y="3544"/>
                </a:cubicBezTo>
                <a:lnTo>
                  <a:pt x="16884" y="3000"/>
                </a:lnTo>
                <a:lnTo>
                  <a:pt x="18600" y="4714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7"/>
                </a:lnTo>
                <a:cubicBezTo>
                  <a:pt x="17876" y="5924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7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1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6"/>
                </a:lnTo>
                <a:cubicBezTo>
                  <a:pt x="17292" y="2018"/>
                  <a:pt x="17136" y="1968"/>
                  <a:pt x="16975" y="1968"/>
                </a:cubicBezTo>
                <a:cubicBezTo>
                  <a:pt x="16778" y="1968"/>
                  <a:pt x="16572" y="2043"/>
                  <a:pt x="16400" y="2146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6"/>
                </a:lnTo>
                <a:cubicBezTo>
                  <a:pt x="5028" y="2043"/>
                  <a:pt x="4822" y="1968"/>
                  <a:pt x="4625" y="1968"/>
                </a:cubicBezTo>
                <a:cubicBezTo>
                  <a:pt x="4464" y="1968"/>
                  <a:pt x="4308" y="2018"/>
                  <a:pt x="4181" y="2146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1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1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9"/>
                </a:cubicBezTo>
                <a:lnTo>
                  <a:pt x="2145" y="16400"/>
                </a:lnTo>
                <a:cubicBezTo>
                  <a:pt x="1959" y="16714"/>
                  <a:pt x="1864" y="17138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3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3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8"/>
                  <a:pt x="19641" y="16714"/>
                  <a:pt x="19455" y="16400"/>
                </a:cubicBezTo>
                <a:lnTo>
                  <a:pt x="18902" y="15479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1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rgbClr val="4ACBD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27" name="Shape 3664"/>
          <p:cNvSpPr/>
          <p:nvPr/>
        </p:nvSpPr>
        <p:spPr>
          <a:xfrm>
            <a:off x="4985484" y="5899878"/>
            <a:ext cx="279401" cy="280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7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3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8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3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7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7"/>
                  <a:pt x="2616" y="8979"/>
                  <a:pt x="2708" y="8634"/>
                </a:cubicBezTo>
                <a:cubicBezTo>
                  <a:pt x="2897" y="7928"/>
                  <a:pt x="3179" y="7250"/>
                  <a:pt x="3548" y="6615"/>
                </a:cubicBezTo>
                <a:cubicBezTo>
                  <a:pt x="3727" y="6305"/>
                  <a:pt x="3724" y="5924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4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7"/>
                  <a:pt x="5951" y="3683"/>
                  <a:pt x="6127" y="3683"/>
                </a:cubicBezTo>
                <a:cubicBezTo>
                  <a:pt x="6296" y="3683"/>
                  <a:pt x="6465" y="3640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40"/>
                  <a:pt x="15304" y="3683"/>
                  <a:pt x="15473" y="3683"/>
                </a:cubicBezTo>
                <a:cubicBezTo>
                  <a:pt x="15648" y="3683"/>
                  <a:pt x="15822" y="3637"/>
                  <a:pt x="15978" y="3544"/>
                </a:cubicBezTo>
                <a:lnTo>
                  <a:pt x="16884" y="3000"/>
                </a:lnTo>
                <a:lnTo>
                  <a:pt x="18600" y="4714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7"/>
                </a:lnTo>
                <a:cubicBezTo>
                  <a:pt x="17876" y="5924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7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1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6"/>
                </a:lnTo>
                <a:cubicBezTo>
                  <a:pt x="17292" y="2018"/>
                  <a:pt x="17136" y="1968"/>
                  <a:pt x="16975" y="1968"/>
                </a:cubicBezTo>
                <a:cubicBezTo>
                  <a:pt x="16778" y="1968"/>
                  <a:pt x="16572" y="2043"/>
                  <a:pt x="16400" y="2146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6"/>
                </a:lnTo>
                <a:cubicBezTo>
                  <a:pt x="5028" y="2043"/>
                  <a:pt x="4822" y="1968"/>
                  <a:pt x="4625" y="1968"/>
                </a:cubicBezTo>
                <a:cubicBezTo>
                  <a:pt x="4464" y="1968"/>
                  <a:pt x="4308" y="2018"/>
                  <a:pt x="4181" y="2146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1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1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9"/>
                </a:cubicBezTo>
                <a:lnTo>
                  <a:pt x="2145" y="16400"/>
                </a:lnTo>
                <a:cubicBezTo>
                  <a:pt x="1959" y="16714"/>
                  <a:pt x="1864" y="17138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3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3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8"/>
                  <a:pt x="19641" y="16714"/>
                  <a:pt x="19455" y="16400"/>
                </a:cubicBezTo>
                <a:lnTo>
                  <a:pt x="18902" y="15479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1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rgbClr val="4ACBD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28" name="Shape 3664"/>
          <p:cNvSpPr/>
          <p:nvPr/>
        </p:nvSpPr>
        <p:spPr>
          <a:xfrm>
            <a:off x="4997077" y="4068615"/>
            <a:ext cx="279401" cy="280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7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3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8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3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7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7"/>
                  <a:pt x="2616" y="8979"/>
                  <a:pt x="2708" y="8634"/>
                </a:cubicBezTo>
                <a:cubicBezTo>
                  <a:pt x="2897" y="7928"/>
                  <a:pt x="3179" y="7250"/>
                  <a:pt x="3548" y="6615"/>
                </a:cubicBezTo>
                <a:cubicBezTo>
                  <a:pt x="3727" y="6305"/>
                  <a:pt x="3724" y="5924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4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7"/>
                  <a:pt x="5951" y="3683"/>
                  <a:pt x="6127" y="3683"/>
                </a:cubicBezTo>
                <a:cubicBezTo>
                  <a:pt x="6296" y="3683"/>
                  <a:pt x="6465" y="3640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40"/>
                  <a:pt x="15304" y="3683"/>
                  <a:pt x="15473" y="3683"/>
                </a:cubicBezTo>
                <a:cubicBezTo>
                  <a:pt x="15648" y="3683"/>
                  <a:pt x="15822" y="3637"/>
                  <a:pt x="15978" y="3544"/>
                </a:cubicBezTo>
                <a:lnTo>
                  <a:pt x="16884" y="3000"/>
                </a:lnTo>
                <a:lnTo>
                  <a:pt x="18600" y="4714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7"/>
                </a:lnTo>
                <a:cubicBezTo>
                  <a:pt x="17876" y="5924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7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1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6"/>
                </a:lnTo>
                <a:cubicBezTo>
                  <a:pt x="17292" y="2018"/>
                  <a:pt x="17136" y="1968"/>
                  <a:pt x="16975" y="1968"/>
                </a:cubicBezTo>
                <a:cubicBezTo>
                  <a:pt x="16778" y="1968"/>
                  <a:pt x="16572" y="2043"/>
                  <a:pt x="16400" y="2146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6"/>
                </a:lnTo>
                <a:cubicBezTo>
                  <a:pt x="5028" y="2043"/>
                  <a:pt x="4822" y="1968"/>
                  <a:pt x="4625" y="1968"/>
                </a:cubicBezTo>
                <a:cubicBezTo>
                  <a:pt x="4464" y="1968"/>
                  <a:pt x="4308" y="2018"/>
                  <a:pt x="4181" y="2146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1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1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9"/>
                </a:cubicBezTo>
                <a:lnTo>
                  <a:pt x="2145" y="16400"/>
                </a:lnTo>
                <a:cubicBezTo>
                  <a:pt x="1959" y="16714"/>
                  <a:pt x="1864" y="17138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3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3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8"/>
                  <a:pt x="19641" y="16714"/>
                  <a:pt x="19455" y="16400"/>
                </a:cubicBezTo>
                <a:lnTo>
                  <a:pt x="18902" y="15479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1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rgbClr val="4ACBD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29" name="Shape 3664"/>
          <p:cNvSpPr/>
          <p:nvPr/>
        </p:nvSpPr>
        <p:spPr>
          <a:xfrm>
            <a:off x="4994376" y="2810893"/>
            <a:ext cx="279401" cy="280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7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3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8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3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7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7"/>
                  <a:pt x="2616" y="8979"/>
                  <a:pt x="2708" y="8634"/>
                </a:cubicBezTo>
                <a:cubicBezTo>
                  <a:pt x="2897" y="7928"/>
                  <a:pt x="3179" y="7250"/>
                  <a:pt x="3548" y="6615"/>
                </a:cubicBezTo>
                <a:cubicBezTo>
                  <a:pt x="3727" y="6305"/>
                  <a:pt x="3724" y="5924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4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7"/>
                  <a:pt x="5951" y="3683"/>
                  <a:pt x="6127" y="3683"/>
                </a:cubicBezTo>
                <a:cubicBezTo>
                  <a:pt x="6296" y="3683"/>
                  <a:pt x="6465" y="3640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40"/>
                  <a:pt x="15304" y="3683"/>
                  <a:pt x="15473" y="3683"/>
                </a:cubicBezTo>
                <a:cubicBezTo>
                  <a:pt x="15648" y="3683"/>
                  <a:pt x="15822" y="3637"/>
                  <a:pt x="15978" y="3544"/>
                </a:cubicBezTo>
                <a:lnTo>
                  <a:pt x="16884" y="3000"/>
                </a:lnTo>
                <a:lnTo>
                  <a:pt x="18600" y="4714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7"/>
                </a:lnTo>
                <a:cubicBezTo>
                  <a:pt x="17876" y="5924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7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1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6"/>
                </a:lnTo>
                <a:cubicBezTo>
                  <a:pt x="17292" y="2018"/>
                  <a:pt x="17136" y="1968"/>
                  <a:pt x="16975" y="1968"/>
                </a:cubicBezTo>
                <a:cubicBezTo>
                  <a:pt x="16778" y="1968"/>
                  <a:pt x="16572" y="2043"/>
                  <a:pt x="16400" y="2146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6"/>
                </a:lnTo>
                <a:cubicBezTo>
                  <a:pt x="5028" y="2043"/>
                  <a:pt x="4822" y="1968"/>
                  <a:pt x="4625" y="1968"/>
                </a:cubicBezTo>
                <a:cubicBezTo>
                  <a:pt x="4464" y="1968"/>
                  <a:pt x="4308" y="2018"/>
                  <a:pt x="4181" y="2146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1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1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9"/>
                </a:cubicBezTo>
                <a:lnTo>
                  <a:pt x="2145" y="16400"/>
                </a:lnTo>
                <a:cubicBezTo>
                  <a:pt x="1959" y="16714"/>
                  <a:pt x="1864" y="17138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3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3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8"/>
                  <a:pt x="19641" y="16714"/>
                  <a:pt x="19455" y="16400"/>
                </a:cubicBezTo>
                <a:lnTo>
                  <a:pt x="18902" y="15479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1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rgbClr val="4ACBD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30" name="Rectangle 1"/>
          <p:cNvSpPr txBox="1"/>
          <p:nvPr/>
        </p:nvSpPr>
        <p:spPr>
          <a:xfrm>
            <a:off x="4934008" y="736247"/>
            <a:ext cx="5625664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50000"/>
              </a:lnSpc>
              <a:defRPr sz="2400" b="1">
                <a:solidFill>
                  <a:srgbClr val="404040"/>
                </a:solidFill>
              </a:defRPr>
            </a:lvl1pPr>
          </a:lstStyle>
          <a:p>
            <a:r>
              <a:rPr dirty="0" err="1"/>
              <a:t>Specijalizovana</a:t>
            </a:r>
            <a:r>
              <a:rPr dirty="0"/>
              <a:t> billing </a:t>
            </a:r>
            <a:r>
              <a:rPr dirty="0" err="1"/>
              <a:t>platforma</a:t>
            </a:r>
            <a:r>
              <a:rPr dirty="0"/>
              <a:t> </a:t>
            </a:r>
            <a:r>
              <a:rPr dirty="0" err="1"/>
              <a:t>koja</a:t>
            </a:r>
            <a:r>
              <a:rPr dirty="0"/>
              <a:t>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" name="Picture 17" descr="Picture 17"/>
          <p:cNvPicPr>
            <a:picLocks noChangeAspect="1"/>
          </p:cNvPicPr>
          <p:nvPr/>
        </p:nvPicPr>
        <p:blipFill>
          <a:blip r:embed="rId2"/>
          <a:srcRect l="646" t="17252" r="11915" b="31850"/>
          <a:stretch>
            <a:fillRect/>
          </a:stretch>
        </p:blipFill>
        <p:spPr>
          <a:xfrm flipH="1">
            <a:off x="-1" y="1032508"/>
            <a:ext cx="12192001" cy="4583992"/>
          </a:xfrm>
          <a:prstGeom prst="rect">
            <a:avLst/>
          </a:prstGeom>
          <a:ln w="12700">
            <a:miter lim="400000"/>
          </a:ln>
        </p:spPr>
      </p:pic>
      <p:sp>
        <p:nvSpPr>
          <p:cNvPr id="565" name="Straight Connector 9"/>
          <p:cNvSpPr/>
          <p:nvPr/>
        </p:nvSpPr>
        <p:spPr>
          <a:xfrm flipV="1">
            <a:off x="11418157" y="4152899"/>
            <a:ext cx="1" cy="2047877"/>
          </a:xfrm>
          <a:prstGeom prst="line">
            <a:avLst/>
          </a:prstGeom>
          <a:ln w="28575">
            <a:solidFill>
              <a:srgbClr val="4ACBD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66" name="Straight Connector 10"/>
          <p:cNvSpPr/>
          <p:nvPr/>
        </p:nvSpPr>
        <p:spPr>
          <a:xfrm flipV="1">
            <a:off x="11418158" y="3640611"/>
            <a:ext cx="1" cy="317156"/>
          </a:xfrm>
          <a:prstGeom prst="line">
            <a:avLst/>
          </a:prstGeom>
          <a:ln w="28575">
            <a:solidFill>
              <a:srgbClr val="C7F464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67" name="Half Frame 14"/>
          <p:cNvSpPr/>
          <p:nvPr/>
        </p:nvSpPr>
        <p:spPr>
          <a:xfrm>
            <a:off x="242515" y="734444"/>
            <a:ext cx="573741" cy="5737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rgbClr val="C7F464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568" name="Rectangle 21"/>
          <p:cNvSpPr/>
          <p:nvPr/>
        </p:nvSpPr>
        <p:spPr>
          <a:xfrm>
            <a:off x="-1" y="4446666"/>
            <a:ext cx="2903839" cy="465992"/>
          </a:xfrm>
          <a:prstGeom prst="rect">
            <a:avLst/>
          </a:prstGeom>
          <a:solidFill>
            <a:srgbClr val="4ACBD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69" name="TextBox 7"/>
          <p:cNvSpPr txBox="1"/>
          <p:nvPr/>
        </p:nvSpPr>
        <p:spPr>
          <a:xfrm>
            <a:off x="282526" y="4629096"/>
            <a:ext cx="4079271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400" b="1" spc="600">
                <a:solidFill>
                  <a:srgbClr val="404040"/>
                </a:solidFill>
              </a:defRPr>
            </a:lvl1pPr>
          </a:lstStyle>
          <a:p>
            <a:r>
              <a:rPr dirty="0"/>
              <a:t>PREDNOSTI</a:t>
            </a:r>
          </a:p>
        </p:txBody>
      </p:sp>
      <p:sp>
        <p:nvSpPr>
          <p:cNvPr id="570" name="TextBox 24"/>
          <p:cNvSpPr txBox="1"/>
          <p:nvPr/>
        </p:nvSpPr>
        <p:spPr>
          <a:xfrm>
            <a:off x="5262393" y="560226"/>
            <a:ext cx="6011964" cy="6093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lnSpc>
                <a:spcPct val="150000"/>
              </a:lnSpc>
              <a:defRPr sz="2000">
                <a:solidFill>
                  <a:srgbClr val="404040"/>
                </a:solidFill>
                <a:latin typeface="Oscine Light"/>
                <a:ea typeface="Oscine Light"/>
                <a:cs typeface="Oscine Light"/>
                <a:sym typeface="Oscine Light"/>
              </a:defRPr>
            </a:pPr>
            <a:r>
              <a:rPr lang="en-GB" dirty="0"/>
              <a:t>sve komunalne usluge i naknade na jednom</a:t>
            </a:r>
            <a:r>
              <a:rPr lang="sr-Latn-BA" dirty="0"/>
              <a:t> </a:t>
            </a:r>
            <a:r>
              <a:rPr lang="en-GB" dirty="0"/>
              <a:t>računu</a:t>
            </a:r>
            <a:endParaRPr lang="en-US" dirty="0"/>
          </a:p>
          <a:p>
            <a:pPr>
              <a:lnSpc>
                <a:spcPct val="150000"/>
              </a:lnSpc>
              <a:defRPr sz="2000">
                <a:solidFill>
                  <a:srgbClr val="404040"/>
                </a:solidFill>
                <a:latin typeface="Oscine Light"/>
                <a:ea typeface="Oscine Light"/>
                <a:cs typeface="Oscine Light"/>
                <a:sym typeface="Oscine Light"/>
              </a:defRPr>
            </a:pPr>
            <a:r>
              <a:rPr dirty="0" err="1"/>
              <a:t>smanjenje</a:t>
            </a:r>
            <a:r>
              <a:rPr dirty="0"/>
              <a:t> </a:t>
            </a:r>
            <a:r>
              <a:rPr dirty="0" err="1"/>
              <a:t>troškova</a:t>
            </a:r>
            <a:r>
              <a:rPr dirty="0"/>
              <a:t> </a:t>
            </a:r>
            <a:r>
              <a:rPr lang="en-US" dirty="0"/>
              <a:t>(troškovi obračuna, štampe </a:t>
            </a:r>
            <a:r>
              <a:rPr lang="sr-Latn-BA" dirty="0"/>
              <a:t>i</a:t>
            </a:r>
            <a:r>
              <a:rPr lang="en-US" dirty="0"/>
              <a:t> dostave računa, provizija, prinudne naplate)</a:t>
            </a:r>
          </a:p>
          <a:p>
            <a:pPr>
              <a:lnSpc>
                <a:spcPct val="150000"/>
              </a:lnSpc>
              <a:defRPr sz="2000">
                <a:solidFill>
                  <a:srgbClr val="404040"/>
                </a:solidFill>
                <a:latin typeface="Oscine Light"/>
                <a:ea typeface="Oscine Light"/>
                <a:cs typeface="Oscine Light"/>
                <a:sym typeface="Oscine Light"/>
              </a:defRPr>
            </a:pPr>
            <a:r>
              <a:rPr lang="sr-Latn-RS" dirty="0"/>
              <a:t>povećanje naplativosti </a:t>
            </a:r>
          </a:p>
          <a:p>
            <a:pPr>
              <a:lnSpc>
                <a:spcPct val="150000"/>
              </a:lnSpc>
              <a:defRPr sz="2000">
                <a:solidFill>
                  <a:srgbClr val="404040"/>
                </a:solidFill>
                <a:latin typeface="Oscine Light"/>
                <a:ea typeface="Oscine Light"/>
                <a:cs typeface="Oscine Light"/>
                <a:sym typeface="Oscine Light"/>
              </a:defRPr>
            </a:pPr>
            <a:r>
              <a:rPr lang="sr-Latn-RS" dirty="0"/>
              <a:t>smanjenje oscilacija u </a:t>
            </a:r>
            <a:r>
              <a:rPr lang="sr-Latn-RS" dirty="0" err="1"/>
              <a:t>mjesečnim</a:t>
            </a:r>
            <a:r>
              <a:rPr lang="sr-Latn-RS" dirty="0"/>
              <a:t> prilivima </a:t>
            </a:r>
          </a:p>
          <a:p>
            <a:pPr>
              <a:lnSpc>
                <a:spcPct val="150000"/>
              </a:lnSpc>
              <a:defRPr sz="2000">
                <a:solidFill>
                  <a:srgbClr val="404040"/>
                </a:solidFill>
                <a:latin typeface="Oscine Light"/>
                <a:ea typeface="Oscine Light"/>
                <a:cs typeface="Oscine Light"/>
                <a:sym typeface="Oscine Light"/>
              </a:defRPr>
            </a:pPr>
            <a:r>
              <a:rPr lang="sr-Latn-RS" dirty="0"/>
              <a:t>kontinuitet visokog stepena naplate</a:t>
            </a:r>
            <a:endParaRPr dirty="0"/>
          </a:p>
          <a:p>
            <a:pPr>
              <a:lnSpc>
                <a:spcPct val="150000"/>
              </a:lnSpc>
              <a:defRPr sz="2000">
                <a:solidFill>
                  <a:srgbClr val="404040"/>
                </a:solidFill>
                <a:latin typeface="Oscine Light"/>
                <a:ea typeface="Oscine Light"/>
                <a:cs typeface="Oscine Light"/>
                <a:sym typeface="Oscine Light"/>
              </a:defRPr>
            </a:pPr>
            <a:r>
              <a:rPr dirty="0" err="1"/>
              <a:t>obračun</a:t>
            </a:r>
            <a:r>
              <a:rPr dirty="0"/>
              <a:t> </a:t>
            </a:r>
            <a:r>
              <a:rPr dirty="0" err="1"/>
              <a:t>baziran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ugovoru</a:t>
            </a:r>
            <a:r>
              <a:rPr dirty="0"/>
              <a:t> </a:t>
            </a:r>
          </a:p>
          <a:p>
            <a:pPr>
              <a:lnSpc>
                <a:spcPct val="150000"/>
              </a:lnSpc>
              <a:defRPr sz="2000">
                <a:solidFill>
                  <a:srgbClr val="404040"/>
                </a:solidFill>
                <a:latin typeface="Oscine Light"/>
                <a:ea typeface="Oscine Light"/>
                <a:cs typeface="Oscine Light"/>
                <a:sym typeface="Oscine Light"/>
              </a:defRPr>
            </a:pPr>
            <a:r>
              <a:rPr dirty="0" err="1"/>
              <a:t>jedinstvena</a:t>
            </a:r>
            <a:r>
              <a:rPr dirty="0"/>
              <a:t> </a:t>
            </a:r>
            <a:r>
              <a:rPr dirty="0" err="1"/>
              <a:t>baza</a:t>
            </a:r>
            <a:r>
              <a:rPr dirty="0"/>
              <a:t> </a:t>
            </a:r>
            <a:r>
              <a:rPr dirty="0" err="1"/>
              <a:t>podataka</a:t>
            </a:r>
            <a:r>
              <a:rPr dirty="0"/>
              <a:t> </a:t>
            </a:r>
            <a:r>
              <a:rPr dirty="0" err="1"/>
              <a:t>lokalne</a:t>
            </a:r>
            <a:r>
              <a:rPr dirty="0"/>
              <a:t> </a:t>
            </a:r>
            <a:r>
              <a:rPr dirty="0" err="1"/>
              <a:t>zajednice</a:t>
            </a:r>
            <a:r>
              <a:rPr dirty="0"/>
              <a:t> </a:t>
            </a:r>
            <a:endParaRPr lang="sr-Latn-RS" dirty="0"/>
          </a:p>
          <a:p>
            <a:pPr>
              <a:lnSpc>
                <a:spcPct val="150000"/>
              </a:lnSpc>
              <a:defRPr sz="2000">
                <a:solidFill>
                  <a:srgbClr val="404040"/>
                </a:solidFill>
                <a:latin typeface="Oscine Light"/>
                <a:ea typeface="Oscine Light"/>
                <a:cs typeface="Oscine Light"/>
                <a:sym typeface="Oscine Light"/>
              </a:defRPr>
            </a:pPr>
            <a:r>
              <a:rPr lang="en-GB" dirty="0"/>
              <a:t>s</a:t>
            </a:r>
            <a:r>
              <a:rPr lang="x-none" dirty="0"/>
              <a:t>talno usklađivanje baze podataka sa stvarnim stanjem na licu mjesta (</a:t>
            </a:r>
            <a:r>
              <a:rPr lang="x-none"/>
              <a:t>reklamacije kupa</a:t>
            </a:r>
            <a:r>
              <a:rPr lang="sr-Latn-BA" dirty="0"/>
              <a:t>c</a:t>
            </a:r>
            <a:r>
              <a:rPr lang="x-none"/>
              <a:t>a</a:t>
            </a:r>
            <a:r>
              <a:rPr lang="x-none" dirty="0"/>
              <a:t>, uparivanje podataka iz baze svih učesnika)</a:t>
            </a:r>
          </a:p>
          <a:p>
            <a:pPr>
              <a:lnSpc>
                <a:spcPct val="150000"/>
              </a:lnSpc>
              <a:defRPr sz="2000">
                <a:solidFill>
                  <a:srgbClr val="404040"/>
                </a:solidFill>
                <a:latin typeface="Oscine Light"/>
                <a:ea typeface="Oscine Light"/>
                <a:cs typeface="Oscine Light"/>
                <a:sym typeface="Oscine Light"/>
              </a:defRPr>
            </a:pPr>
            <a:r>
              <a:rPr lang="en-GB" dirty="0"/>
              <a:t>p</a:t>
            </a:r>
            <a:r>
              <a:rPr lang="x-none" dirty="0"/>
              <a:t>rilikom utuženja, jedna tužba za sve komunalne usluge</a:t>
            </a:r>
          </a:p>
        </p:txBody>
      </p:sp>
      <p:sp>
        <p:nvSpPr>
          <p:cNvPr id="571" name="Shape 3664"/>
          <p:cNvSpPr/>
          <p:nvPr/>
        </p:nvSpPr>
        <p:spPr>
          <a:xfrm>
            <a:off x="4692960" y="776919"/>
            <a:ext cx="279401" cy="280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7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3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8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3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7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7"/>
                  <a:pt x="2616" y="8979"/>
                  <a:pt x="2708" y="8634"/>
                </a:cubicBezTo>
                <a:cubicBezTo>
                  <a:pt x="2897" y="7928"/>
                  <a:pt x="3179" y="7250"/>
                  <a:pt x="3548" y="6615"/>
                </a:cubicBezTo>
                <a:cubicBezTo>
                  <a:pt x="3727" y="6305"/>
                  <a:pt x="3724" y="5924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4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7"/>
                  <a:pt x="5951" y="3683"/>
                  <a:pt x="6127" y="3683"/>
                </a:cubicBezTo>
                <a:cubicBezTo>
                  <a:pt x="6296" y="3683"/>
                  <a:pt x="6465" y="3640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40"/>
                  <a:pt x="15304" y="3683"/>
                  <a:pt x="15473" y="3683"/>
                </a:cubicBezTo>
                <a:cubicBezTo>
                  <a:pt x="15648" y="3683"/>
                  <a:pt x="15822" y="3637"/>
                  <a:pt x="15978" y="3544"/>
                </a:cubicBezTo>
                <a:lnTo>
                  <a:pt x="16884" y="3000"/>
                </a:lnTo>
                <a:lnTo>
                  <a:pt x="18600" y="4714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7"/>
                </a:lnTo>
                <a:cubicBezTo>
                  <a:pt x="17876" y="5924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7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1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6"/>
                </a:lnTo>
                <a:cubicBezTo>
                  <a:pt x="17292" y="2018"/>
                  <a:pt x="17136" y="1968"/>
                  <a:pt x="16975" y="1968"/>
                </a:cubicBezTo>
                <a:cubicBezTo>
                  <a:pt x="16778" y="1968"/>
                  <a:pt x="16572" y="2043"/>
                  <a:pt x="16400" y="2146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6"/>
                </a:lnTo>
                <a:cubicBezTo>
                  <a:pt x="5028" y="2043"/>
                  <a:pt x="4822" y="1968"/>
                  <a:pt x="4625" y="1968"/>
                </a:cubicBezTo>
                <a:cubicBezTo>
                  <a:pt x="4464" y="1968"/>
                  <a:pt x="4308" y="2018"/>
                  <a:pt x="4181" y="2146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1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1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9"/>
                </a:cubicBezTo>
                <a:lnTo>
                  <a:pt x="2145" y="16400"/>
                </a:lnTo>
                <a:cubicBezTo>
                  <a:pt x="1959" y="16714"/>
                  <a:pt x="1864" y="17138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3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3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8"/>
                  <a:pt x="19641" y="16714"/>
                  <a:pt x="19455" y="16400"/>
                </a:cubicBezTo>
                <a:lnTo>
                  <a:pt x="18902" y="15479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1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rgbClr val="4ACBD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72" name="Shape 3664"/>
          <p:cNvSpPr/>
          <p:nvPr/>
        </p:nvSpPr>
        <p:spPr>
          <a:xfrm>
            <a:off x="4697152" y="1254539"/>
            <a:ext cx="279401" cy="280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7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3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8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3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7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7"/>
                  <a:pt x="2616" y="8979"/>
                  <a:pt x="2708" y="8634"/>
                </a:cubicBezTo>
                <a:cubicBezTo>
                  <a:pt x="2897" y="7928"/>
                  <a:pt x="3179" y="7250"/>
                  <a:pt x="3548" y="6615"/>
                </a:cubicBezTo>
                <a:cubicBezTo>
                  <a:pt x="3727" y="6305"/>
                  <a:pt x="3724" y="5924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4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7"/>
                  <a:pt x="5951" y="3683"/>
                  <a:pt x="6127" y="3683"/>
                </a:cubicBezTo>
                <a:cubicBezTo>
                  <a:pt x="6296" y="3683"/>
                  <a:pt x="6465" y="3640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40"/>
                  <a:pt x="15304" y="3683"/>
                  <a:pt x="15473" y="3683"/>
                </a:cubicBezTo>
                <a:cubicBezTo>
                  <a:pt x="15648" y="3683"/>
                  <a:pt x="15822" y="3637"/>
                  <a:pt x="15978" y="3544"/>
                </a:cubicBezTo>
                <a:lnTo>
                  <a:pt x="16884" y="3000"/>
                </a:lnTo>
                <a:lnTo>
                  <a:pt x="18600" y="4714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7"/>
                </a:lnTo>
                <a:cubicBezTo>
                  <a:pt x="17876" y="5924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7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1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6"/>
                </a:lnTo>
                <a:cubicBezTo>
                  <a:pt x="17292" y="2018"/>
                  <a:pt x="17136" y="1968"/>
                  <a:pt x="16975" y="1968"/>
                </a:cubicBezTo>
                <a:cubicBezTo>
                  <a:pt x="16778" y="1968"/>
                  <a:pt x="16572" y="2043"/>
                  <a:pt x="16400" y="2146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6"/>
                </a:lnTo>
                <a:cubicBezTo>
                  <a:pt x="5028" y="2043"/>
                  <a:pt x="4822" y="1968"/>
                  <a:pt x="4625" y="1968"/>
                </a:cubicBezTo>
                <a:cubicBezTo>
                  <a:pt x="4464" y="1968"/>
                  <a:pt x="4308" y="2018"/>
                  <a:pt x="4181" y="2146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1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1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9"/>
                </a:cubicBezTo>
                <a:lnTo>
                  <a:pt x="2145" y="16400"/>
                </a:lnTo>
                <a:cubicBezTo>
                  <a:pt x="1959" y="16714"/>
                  <a:pt x="1864" y="17138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3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3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8"/>
                  <a:pt x="19641" y="16714"/>
                  <a:pt x="19455" y="16400"/>
                </a:cubicBezTo>
                <a:lnTo>
                  <a:pt x="18902" y="15479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1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rgbClr val="4ACBDF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573" name="Shape 3664"/>
          <p:cNvSpPr/>
          <p:nvPr/>
        </p:nvSpPr>
        <p:spPr>
          <a:xfrm>
            <a:off x="4676976" y="2089278"/>
            <a:ext cx="279401" cy="280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7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3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8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3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7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7"/>
                  <a:pt x="2616" y="8979"/>
                  <a:pt x="2708" y="8634"/>
                </a:cubicBezTo>
                <a:cubicBezTo>
                  <a:pt x="2897" y="7928"/>
                  <a:pt x="3179" y="7250"/>
                  <a:pt x="3548" y="6615"/>
                </a:cubicBezTo>
                <a:cubicBezTo>
                  <a:pt x="3727" y="6305"/>
                  <a:pt x="3724" y="5924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4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7"/>
                  <a:pt x="5951" y="3683"/>
                  <a:pt x="6127" y="3683"/>
                </a:cubicBezTo>
                <a:cubicBezTo>
                  <a:pt x="6296" y="3683"/>
                  <a:pt x="6465" y="3640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40"/>
                  <a:pt x="15304" y="3683"/>
                  <a:pt x="15473" y="3683"/>
                </a:cubicBezTo>
                <a:cubicBezTo>
                  <a:pt x="15648" y="3683"/>
                  <a:pt x="15822" y="3637"/>
                  <a:pt x="15978" y="3544"/>
                </a:cubicBezTo>
                <a:lnTo>
                  <a:pt x="16884" y="3000"/>
                </a:lnTo>
                <a:lnTo>
                  <a:pt x="18600" y="4714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7"/>
                </a:lnTo>
                <a:cubicBezTo>
                  <a:pt x="17876" y="5924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7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1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6"/>
                </a:lnTo>
                <a:cubicBezTo>
                  <a:pt x="17292" y="2018"/>
                  <a:pt x="17136" y="1968"/>
                  <a:pt x="16975" y="1968"/>
                </a:cubicBezTo>
                <a:cubicBezTo>
                  <a:pt x="16778" y="1968"/>
                  <a:pt x="16572" y="2043"/>
                  <a:pt x="16400" y="2146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6"/>
                </a:lnTo>
                <a:cubicBezTo>
                  <a:pt x="5028" y="2043"/>
                  <a:pt x="4822" y="1968"/>
                  <a:pt x="4625" y="1968"/>
                </a:cubicBezTo>
                <a:cubicBezTo>
                  <a:pt x="4464" y="1968"/>
                  <a:pt x="4308" y="2018"/>
                  <a:pt x="4181" y="2146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1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1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9"/>
                </a:cubicBezTo>
                <a:lnTo>
                  <a:pt x="2145" y="16400"/>
                </a:lnTo>
                <a:cubicBezTo>
                  <a:pt x="1959" y="16714"/>
                  <a:pt x="1864" y="17138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3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3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8"/>
                  <a:pt x="19641" y="16714"/>
                  <a:pt x="19455" y="16400"/>
                </a:cubicBezTo>
                <a:lnTo>
                  <a:pt x="18902" y="15479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1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rgbClr val="4ACBD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74" name="Shape 3664"/>
          <p:cNvSpPr/>
          <p:nvPr/>
        </p:nvSpPr>
        <p:spPr>
          <a:xfrm>
            <a:off x="4672267" y="2551868"/>
            <a:ext cx="279401" cy="280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7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3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8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3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7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7"/>
                  <a:pt x="2616" y="8979"/>
                  <a:pt x="2708" y="8634"/>
                </a:cubicBezTo>
                <a:cubicBezTo>
                  <a:pt x="2897" y="7928"/>
                  <a:pt x="3179" y="7250"/>
                  <a:pt x="3548" y="6615"/>
                </a:cubicBezTo>
                <a:cubicBezTo>
                  <a:pt x="3727" y="6305"/>
                  <a:pt x="3724" y="5924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4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7"/>
                  <a:pt x="5951" y="3683"/>
                  <a:pt x="6127" y="3683"/>
                </a:cubicBezTo>
                <a:cubicBezTo>
                  <a:pt x="6296" y="3683"/>
                  <a:pt x="6465" y="3640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40"/>
                  <a:pt x="15304" y="3683"/>
                  <a:pt x="15473" y="3683"/>
                </a:cubicBezTo>
                <a:cubicBezTo>
                  <a:pt x="15648" y="3683"/>
                  <a:pt x="15822" y="3637"/>
                  <a:pt x="15978" y="3544"/>
                </a:cubicBezTo>
                <a:lnTo>
                  <a:pt x="16884" y="3000"/>
                </a:lnTo>
                <a:lnTo>
                  <a:pt x="18600" y="4714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7"/>
                </a:lnTo>
                <a:cubicBezTo>
                  <a:pt x="17876" y="5924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7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1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6"/>
                </a:lnTo>
                <a:cubicBezTo>
                  <a:pt x="17292" y="2018"/>
                  <a:pt x="17136" y="1968"/>
                  <a:pt x="16975" y="1968"/>
                </a:cubicBezTo>
                <a:cubicBezTo>
                  <a:pt x="16778" y="1968"/>
                  <a:pt x="16572" y="2043"/>
                  <a:pt x="16400" y="2146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6"/>
                </a:lnTo>
                <a:cubicBezTo>
                  <a:pt x="5028" y="2043"/>
                  <a:pt x="4822" y="1968"/>
                  <a:pt x="4625" y="1968"/>
                </a:cubicBezTo>
                <a:cubicBezTo>
                  <a:pt x="4464" y="1968"/>
                  <a:pt x="4308" y="2018"/>
                  <a:pt x="4181" y="2146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1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1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9"/>
                </a:cubicBezTo>
                <a:lnTo>
                  <a:pt x="2145" y="16400"/>
                </a:lnTo>
                <a:cubicBezTo>
                  <a:pt x="1959" y="16714"/>
                  <a:pt x="1864" y="17138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3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3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8"/>
                  <a:pt x="19641" y="16714"/>
                  <a:pt x="19455" y="16400"/>
                </a:cubicBezTo>
                <a:lnTo>
                  <a:pt x="18902" y="15479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1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rgbClr val="4ACBDF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575" name="Shape 3664"/>
          <p:cNvSpPr/>
          <p:nvPr/>
        </p:nvSpPr>
        <p:spPr>
          <a:xfrm>
            <a:off x="4672095" y="3043516"/>
            <a:ext cx="279401" cy="280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7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3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8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3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7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7"/>
                  <a:pt x="2616" y="8979"/>
                  <a:pt x="2708" y="8634"/>
                </a:cubicBezTo>
                <a:cubicBezTo>
                  <a:pt x="2897" y="7928"/>
                  <a:pt x="3179" y="7250"/>
                  <a:pt x="3548" y="6615"/>
                </a:cubicBezTo>
                <a:cubicBezTo>
                  <a:pt x="3727" y="6305"/>
                  <a:pt x="3724" y="5924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4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7"/>
                  <a:pt x="5951" y="3683"/>
                  <a:pt x="6127" y="3683"/>
                </a:cubicBezTo>
                <a:cubicBezTo>
                  <a:pt x="6296" y="3683"/>
                  <a:pt x="6465" y="3640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40"/>
                  <a:pt x="15304" y="3683"/>
                  <a:pt x="15473" y="3683"/>
                </a:cubicBezTo>
                <a:cubicBezTo>
                  <a:pt x="15648" y="3683"/>
                  <a:pt x="15822" y="3637"/>
                  <a:pt x="15978" y="3544"/>
                </a:cubicBezTo>
                <a:lnTo>
                  <a:pt x="16884" y="3000"/>
                </a:lnTo>
                <a:lnTo>
                  <a:pt x="18600" y="4714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7"/>
                </a:lnTo>
                <a:cubicBezTo>
                  <a:pt x="17876" y="5924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7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1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6"/>
                </a:lnTo>
                <a:cubicBezTo>
                  <a:pt x="17292" y="2018"/>
                  <a:pt x="17136" y="1968"/>
                  <a:pt x="16975" y="1968"/>
                </a:cubicBezTo>
                <a:cubicBezTo>
                  <a:pt x="16778" y="1968"/>
                  <a:pt x="16572" y="2043"/>
                  <a:pt x="16400" y="2146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6"/>
                </a:lnTo>
                <a:cubicBezTo>
                  <a:pt x="5028" y="2043"/>
                  <a:pt x="4822" y="1968"/>
                  <a:pt x="4625" y="1968"/>
                </a:cubicBezTo>
                <a:cubicBezTo>
                  <a:pt x="4464" y="1968"/>
                  <a:pt x="4308" y="2018"/>
                  <a:pt x="4181" y="2146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1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1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9"/>
                </a:cubicBezTo>
                <a:lnTo>
                  <a:pt x="2145" y="16400"/>
                </a:lnTo>
                <a:cubicBezTo>
                  <a:pt x="1959" y="16714"/>
                  <a:pt x="1864" y="17138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3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3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8"/>
                  <a:pt x="19641" y="16714"/>
                  <a:pt x="19455" y="16400"/>
                </a:cubicBezTo>
                <a:lnTo>
                  <a:pt x="18902" y="15479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1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rgbClr val="4ACBD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76" name="Shape 3664"/>
          <p:cNvSpPr/>
          <p:nvPr/>
        </p:nvSpPr>
        <p:spPr>
          <a:xfrm>
            <a:off x="4672095" y="4001963"/>
            <a:ext cx="279401" cy="280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7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3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8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3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7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7"/>
                  <a:pt x="2616" y="8979"/>
                  <a:pt x="2708" y="8634"/>
                </a:cubicBezTo>
                <a:cubicBezTo>
                  <a:pt x="2897" y="7928"/>
                  <a:pt x="3179" y="7250"/>
                  <a:pt x="3548" y="6615"/>
                </a:cubicBezTo>
                <a:cubicBezTo>
                  <a:pt x="3727" y="6305"/>
                  <a:pt x="3724" y="5924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4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7"/>
                  <a:pt x="5951" y="3683"/>
                  <a:pt x="6127" y="3683"/>
                </a:cubicBezTo>
                <a:cubicBezTo>
                  <a:pt x="6296" y="3683"/>
                  <a:pt x="6465" y="3640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40"/>
                  <a:pt x="15304" y="3683"/>
                  <a:pt x="15473" y="3683"/>
                </a:cubicBezTo>
                <a:cubicBezTo>
                  <a:pt x="15648" y="3683"/>
                  <a:pt x="15822" y="3637"/>
                  <a:pt x="15978" y="3544"/>
                </a:cubicBezTo>
                <a:lnTo>
                  <a:pt x="16884" y="3000"/>
                </a:lnTo>
                <a:lnTo>
                  <a:pt x="18600" y="4714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7"/>
                </a:lnTo>
                <a:cubicBezTo>
                  <a:pt x="17876" y="5924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7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1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6"/>
                </a:lnTo>
                <a:cubicBezTo>
                  <a:pt x="17292" y="2018"/>
                  <a:pt x="17136" y="1968"/>
                  <a:pt x="16975" y="1968"/>
                </a:cubicBezTo>
                <a:cubicBezTo>
                  <a:pt x="16778" y="1968"/>
                  <a:pt x="16572" y="2043"/>
                  <a:pt x="16400" y="2146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6"/>
                </a:lnTo>
                <a:cubicBezTo>
                  <a:pt x="5028" y="2043"/>
                  <a:pt x="4822" y="1968"/>
                  <a:pt x="4625" y="1968"/>
                </a:cubicBezTo>
                <a:cubicBezTo>
                  <a:pt x="4464" y="1968"/>
                  <a:pt x="4308" y="2018"/>
                  <a:pt x="4181" y="2146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1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1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9"/>
                </a:cubicBezTo>
                <a:lnTo>
                  <a:pt x="2145" y="16400"/>
                </a:lnTo>
                <a:cubicBezTo>
                  <a:pt x="1959" y="16714"/>
                  <a:pt x="1864" y="17138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3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3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8"/>
                  <a:pt x="19641" y="16714"/>
                  <a:pt x="19455" y="16400"/>
                </a:cubicBezTo>
                <a:lnTo>
                  <a:pt x="18902" y="15479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1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rgbClr val="4ACBD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77" name="Shape 3664"/>
          <p:cNvSpPr/>
          <p:nvPr/>
        </p:nvSpPr>
        <p:spPr>
          <a:xfrm>
            <a:off x="4668246" y="5779846"/>
            <a:ext cx="279401" cy="280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7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3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8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3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7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7"/>
                  <a:pt x="2616" y="8979"/>
                  <a:pt x="2708" y="8634"/>
                </a:cubicBezTo>
                <a:cubicBezTo>
                  <a:pt x="2897" y="7928"/>
                  <a:pt x="3179" y="7250"/>
                  <a:pt x="3548" y="6615"/>
                </a:cubicBezTo>
                <a:cubicBezTo>
                  <a:pt x="3727" y="6305"/>
                  <a:pt x="3724" y="5924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4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7"/>
                  <a:pt x="5951" y="3683"/>
                  <a:pt x="6127" y="3683"/>
                </a:cubicBezTo>
                <a:cubicBezTo>
                  <a:pt x="6296" y="3683"/>
                  <a:pt x="6465" y="3640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40"/>
                  <a:pt x="15304" y="3683"/>
                  <a:pt x="15473" y="3683"/>
                </a:cubicBezTo>
                <a:cubicBezTo>
                  <a:pt x="15648" y="3683"/>
                  <a:pt x="15822" y="3637"/>
                  <a:pt x="15978" y="3544"/>
                </a:cubicBezTo>
                <a:lnTo>
                  <a:pt x="16884" y="3000"/>
                </a:lnTo>
                <a:lnTo>
                  <a:pt x="18600" y="4714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7"/>
                </a:lnTo>
                <a:cubicBezTo>
                  <a:pt x="17876" y="5924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7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1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6"/>
                </a:lnTo>
                <a:cubicBezTo>
                  <a:pt x="17292" y="2018"/>
                  <a:pt x="17136" y="1968"/>
                  <a:pt x="16975" y="1968"/>
                </a:cubicBezTo>
                <a:cubicBezTo>
                  <a:pt x="16778" y="1968"/>
                  <a:pt x="16572" y="2043"/>
                  <a:pt x="16400" y="2146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6"/>
                </a:lnTo>
                <a:cubicBezTo>
                  <a:pt x="5028" y="2043"/>
                  <a:pt x="4822" y="1968"/>
                  <a:pt x="4625" y="1968"/>
                </a:cubicBezTo>
                <a:cubicBezTo>
                  <a:pt x="4464" y="1968"/>
                  <a:pt x="4308" y="2018"/>
                  <a:pt x="4181" y="2146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1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1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9"/>
                </a:cubicBezTo>
                <a:lnTo>
                  <a:pt x="2145" y="16400"/>
                </a:lnTo>
                <a:cubicBezTo>
                  <a:pt x="1959" y="16714"/>
                  <a:pt x="1864" y="17138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3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3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8"/>
                  <a:pt x="19641" y="16714"/>
                  <a:pt x="19455" y="16400"/>
                </a:cubicBezTo>
                <a:lnTo>
                  <a:pt x="18902" y="15479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1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rgbClr val="4ACBD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79" name="Shape 3664"/>
          <p:cNvSpPr/>
          <p:nvPr/>
        </p:nvSpPr>
        <p:spPr>
          <a:xfrm>
            <a:off x="4668901" y="3477493"/>
            <a:ext cx="279401" cy="280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7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3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8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3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7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7"/>
                  <a:pt x="2616" y="8979"/>
                  <a:pt x="2708" y="8634"/>
                </a:cubicBezTo>
                <a:cubicBezTo>
                  <a:pt x="2897" y="7928"/>
                  <a:pt x="3179" y="7250"/>
                  <a:pt x="3548" y="6615"/>
                </a:cubicBezTo>
                <a:cubicBezTo>
                  <a:pt x="3727" y="6305"/>
                  <a:pt x="3724" y="5924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4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7"/>
                  <a:pt x="5951" y="3683"/>
                  <a:pt x="6127" y="3683"/>
                </a:cubicBezTo>
                <a:cubicBezTo>
                  <a:pt x="6296" y="3683"/>
                  <a:pt x="6465" y="3640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40"/>
                  <a:pt x="15304" y="3683"/>
                  <a:pt x="15473" y="3683"/>
                </a:cubicBezTo>
                <a:cubicBezTo>
                  <a:pt x="15648" y="3683"/>
                  <a:pt x="15822" y="3637"/>
                  <a:pt x="15978" y="3544"/>
                </a:cubicBezTo>
                <a:lnTo>
                  <a:pt x="16884" y="3000"/>
                </a:lnTo>
                <a:lnTo>
                  <a:pt x="18600" y="4714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7"/>
                </a:lnTo>
                <a:cubicBezTo>
                  <a:pt x="17876" y="5924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7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1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6"/>
                </a:lnTo>
                <a:cubicBezTo>
                  <a:pt x="17292" y="2018"/>
                  <a:pt x="17136" y="1968"/>
                  <a:pt x="16975" y="1968"/>
                </a:cubicBezTo>
                <a:cubicBezTo>
                  <a:pt x="16778" y="1968"/>
                  <a:pt x="16572" y="2043"/>
                  <a:pt x="16400" y="2146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6"/>
                </a:lnTo>
                <a:cubicBezTo>
                  <a:pt x="5028" y="2043"/>
                  <a:pt x="4822" y="1968"/>
                  <a:pt x="4625" y="1968"/>
                </a:cubicBezTo>
                <a:cubicBezTo>
                  <a:pt x="4464" y="1968"/>
                  <a:pt x="4308" y="2018"/>
                  <a:pt x="4181" y="2146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1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1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9"/>
                </a:cubicBezTo>
                <a:lnTo>
                  <a:pt x="2145" y="16400"/>
                </a:lnTo>
                <a:cubicBezTo>
                  <a:pt x="1959" y="16714"/>
                  <a:pt x="1864" y="17138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3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3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8"/>
                  <a:pt x="19641" y="16714"/>
                  <a:pt x="19455" y="16400"/>
                </a:cubicBezTo>
                <a:lnTo>
                  <a:pt x="18902" y="15479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1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rgbClr val="4ACBDF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580" name="Shape 3664"/>
          <p:cNvSpPr/>
          <p:nvPr/>
        </p:nvSpPr>
        <p:spPr>
          <a:xfrm>
            <a:off x="4680603" y="4420665"/>
            <a:ext cx="279401" cy="280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7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3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8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3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7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7"/>
                  <a:pt x="2616" y="8979"/>
                  <a:pt x="2708" y="8634"/>
                </a:cubicBezTo>
                <a:cubicBezTo>
                  <a:pt x="2897" y="7928"/>
                  <a:pt x="3179" y="7250"/>
                  <a:pt x="3548" y="6615"/>
                </a:cubicBezTo>
                <a:cubicBezTo>
                  <a:pt x="3727" y="6305"/>
                  <a:pt x="3724" y="5924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4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7"/>
                  <a:pt x="5951" y="3683"/>
                  <a:pt x="6127" y="3683"/>
                </a:cubicBezTo>
                <a:cubicBezTo>
                  <a:pt x="6296" y="3683"/>
                  <a:pt x="6465" y="3640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40"/>
                  <a:pt x="15304" y="3683"/>
                  <a:pt x="15473" y="3683"/>
                </a:cubicBezTo>
                <a:cubicBezTo>
                  <a:pt x="15648" y="3683"/>
                  <a:pt x="15822" y="3637"/>
                  <a:pt x="15978" y="3544"/>
                </a:cubicBezTo>
                <a:lnTo>
                  <a:pt x="16884" y="3000"/>
                </a:lnTo>
                <a:lnTo>
                  <a:pt x="18600" y="4714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7"/>
                </a:lnTo>
                <a:cubicBezTo>
                  <a:pt x="17876" y="5924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7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1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6"/>
                </a:lnTo>
                <a:cubicBezTo>
                  <a:pt x="17292" y="2018"/>
                  <a:pt x="17136" y="1968"/>
                  <a:pt x="16975" y="1968"/>
                </a:cubicBezTo>
                <a:cubicBezTo>
                  <a:pt x="16778" y="1968"/>
                  <a:pt x="16572" y="2043"/>
                  <a:pt x="16400" y="2146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6"/>
                </a:lnTo>
                <a:cubicBezTo>
                  <a:pt x="5028" y="2043"/>
                  <a:pt x="4822" y="1968"/>
                  <a:pt x="4625" y="1968"/>
                </a:cubicBezTo>
                <a:cubicBezTo>
                  <a:pt x="4464" y="1968"/>
                  <a:pt x="4308" y="2018"/>
                  <a:pt x="4181" y="2146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1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1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9"/>
                </a:cubicBezTo>
                <a:lnTo>
                  <a:pt x="2145" y="16400"/>
                </a:lnTo>
                <a:cubicBezTo>
                  <a:pt x="1959" y="16714"/>
                  <a:pt x="1864" y="17138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3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3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8"/>
                  <a:pt x="19641" y="16714"/>
                  <a:pt x="19455" y="16400"/>
                </a:cubicBezTo>
                <a:lnTo>
                  <a:pt x="18902" y="15479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1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rgbClr val="4ACBD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82" name="Half Frame 13"/>
          <p:cNvSpPr/>
          <p:nvPr/>
        </p:nvSpPr>
        <p:spPr>
          <a:xfrm rot="16200000">
            <a:off x="200101" y="5103461"/>
            <a:ext cx="573741" cy="5737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rgbClr val="C7F464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" name="Picture 17" descr="Picture 17"/>
          <p:cNvPicPr>
            <a:picLocks noChangeAspect="1"/>
          </p:cNvPicPr>
          <p:nvPr/>
        </p:nvPicPr>
        <p:blipFill>
          <a:blip r:embed="rId2"/>
          <a:srcRect l="646" t="17252" r="11915" b="31850"/>
          <a:stretch>
            <a:fillRect/>
          </a:stretch>
        </p:blipFill>
        <p:spPr>
          <a:xfrm flipH="1">
            <a:off x="-2" y="902409"/>
            <a:ext cx="12192001" cy="4583992"/>
          </a:xfrm>
          <a:prstGeom prst="rect">
            <a:avLst/>
          </a:prstGeom>
          <a:ln w="12700">
            <a:miter lim="400000"/>
          </a:ln>
        </p:spPr>
      </p:pic>
      <p:sp>
        <p:nvSpPr>
          <p:cNvPr id="567" name="Half Frame 14"/>
          <p:cNvSpPr/>
          <p:nvPr/>
        </p:nvSpPr>
        <p:spPr>
          <a:xfrm>
            <a:off x="143661" y="734444"/>
            <a:ext cx="573741" cy="5737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rgbClr val="C7F464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568" name="Rectangle 21"/>
          <p:cNvSpPr/>
          <p:nvPr/>
        </p:nvSpPr>
        <p:spPr>
          <a:xfrm>
            <a:off x="-11884" y="3086123"/>
            <a:ext cx="3295135" cy="437384"/>
          </a:xfrm>
          <a:prstGeom prst="rect">
            <a:avLst/>
          </a:prstGeom>
          <a:solidFill>
            <a:srgbClr val="4ACBD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69" name="TextBox 7"/>
          <p:cNvSpPr txBox="1"/>
          <p:nvPr/>
        </p:nvSpPr>
        <p:spPr>
          <a:xfrm>
            <a:off x="86626" y="3212283"/>
            <a:ext cx="4275171" cy="2123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4400" b="1" spc="600">
                <a:solidFill>
                  <a:srgbClr val="404040"/>
                </a:solidFill>
              </a:defRPr>
            </a:lvl1pPr>
          </a:lstStyle>
          <a:p>
            <a:pPr algn="l"/>
            <a:r>
              <a:rPr lang="sr-Latn-RS" dirty="0"/>
              <a:t>Softverska platforma</a:t>
            </a:r>
          </a:p>
          <a:p>
            <a:pPr algn="l"/>
            <a:r>
              <a:rPr lang="sr-Latn-RS" dirty="0"/>
              <a:t>omogućava:</a:t>
            </a:r>
            <a:endParaRPr dirty="0"/>
          </a:p>
        </p:txBody>
      </p:sp>
      <p:sp>
        <p:nvSpPr>
          <p:cNvPr id="570" name="TextBox 24"/>
          <p:cNvSpPr txBox="1"/>
          <p:nvPr/>
        </p:nvSpPr>
        <p:spPr>
          <a:xfrm>
            <a:off x="5262393" y="-14514"/>
            <a:ext cx="6785946" cy="7017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lnSpc>
                <a:spcPct val="150000"/>
              </a:lnSpc>
              <a:defRPr sz="2000">
                <a:solidFill>
                  <a:srgbClr val="404040"/>
                </a:solidFill>
                <a:latin typeface="Oscine Light"/>
                <a:ea typeface="Oscine Light"/>
                <a:cs typeface="Oscine Light"/>
                <a:sym typeface="Oscine Light"/>
              </a:defRPr>
            </a:pPr>
            <a:r>
              <a:rPr lang="sr-Latn-RS" dirty="0"/>
              <a:t>brzo i jednostavno izvođenje obračuna (izvještaji)</a:t>
            </a:r>
            <a:endParaRPr dirty="0"/>
          </a:p>
          <a:p>
            <a:pPr>
              <a:lnSpc>
                <a:spcPct val="150000"/>
              </a:lnSpc>
              <a:defRPr sz="2000">
                <a:solidFill>
                  <a:srgbClr val="404040"/>
                </a:solidFill>
                <a:latin typeface="Oscine Light"/>
                <a:ea typeface="Oscine Light"/>
                <a:cs typeface="Oscine Light"/>
                <a:sym typeface="Oscine Light"/>
              </a:defRPr>
            </a:pPr>
            <a:r>
              <a:rPr lang="sr-Latn-RS" dirty="0"/>
              <a:t>jednostavno rukovanje prostorima, uslugama (ugovorima-</a:t>
            </a:r>
            <a:r>
              <a:rPr lang="sr-Latn-RS" dirty="0" err="1"/>
              <a:t>rješenjima</a:t>
            </a:r>
            <a:r>
              <a:rPr lang="sr-Latn-RS" dirty="0"/>
              <a:t>) i kupcima-obveznicima</a:t>
            </a:r>
            <a:endParaRPr dirty="0"/>
          </a:p>
          <a:p>
            <a:pPr>
              <a:lnSpc>
                <a:spcPct val="150000"/>
              </a:lnSpc>
              <a:defRPr sz="2000">
                <a:solidFill>
                  <a:srgbClr val="404040"/>
                </a:solidFill>
                <a:latin typeface="Oscine Light"/>
                <a:ea typeface="Oscine Light"/>
                <a:cs typeface="Oscine Light"/>
                <a:sym typeface="Oscine Light"/>
              </a:defRPr>
            </a:pPr>
            <a:r>
              <a:rPr lang="sr-Latn-RS" dirty="0" err="1"/>
              <a:t>obdjedinjenost</a:t>
            </a:r>
            <a:r>
              <a:rPr lang="sr-Latn-RS" dirty="0"/>
              <a:t> procesa fakturisanja, storniranja i knjiženja </a:t>
            </a:r>
            <a:endParaRPr dirty="0"/>
          </a:p>
          <a:p>
            <a:pPr>
              <a:lnSpc>
                <a:spcPct val="150000"/>
              </a:lnSpc>
              <a:defRPr sz="2000">
                <a:solidFill>
                  <a:srgbClr val="404040"/>
                </a:solidFill>
                <a:latin typeface="Oscine Light"/>
                <a:ea typeface="Oscine Light"/>
                <a:cs typeface="Oscine Light"/>
                <a:sym typeface="Oscine Light"/>
              </a:defRPr>
            </a:pPr>
            <a:r>
              <a:rPr lang="sr-Latn-RS" dirty="0"/>
              <a:t>samostalno štampanje računa kao i eksternu štampu </a:t>
            </a:r>
            <a:endParaRPr dirty="0"/>
          </a:p>
          <a:p>
            <a:pPr>
              <a:lnSpc>
                <a:spcPct val="150000"/>
              </a:lnSpc>
              <a:defRPr sz="2000">
                <a:solidFill>
                  <a:srgbClr val="404040"/>
                </a:solidFill>
                <a:latin typeface="Oscine Light"/>
                <a:ea typeface="Oscine Light"/>
                <a:cs typeface="Oscine Light"/>
                <a:sym typeface="Oscine Light"/>
              </a:defRPr>
            </a:pPr>
            <a:r>
              <a:rPr lang="sr-Latn-RS" dirty="0"/>
              <a:t>knjiženje uplata automatskim importom ili ručno </a:t>
            </a:r>
            <a:endParaRPr dirty="0"/>
          </a:p>
          <a:p>
            <a:pPr>
              <a:lnSpc>
                <a:spcPct val="150000"/>
              </a:lnSpc>
              <a:defRPr sz="2000">
                <a:solidFill>
                  <a:srgbClr val="404040"/>
                </a:solidFill>
                <a:latin typeface="Oscine Light"/>
                <a:ea typeface="Oscine Light"/>
                <a:cs typeface="Oscine Light"/>
                <a:sym typeface="Oscine Light"/>
              </a:defRPr>
            </a:pPr>
            <a:r>
              <a:rPr lang="sr-Latn-RS" dirty="0"/>
              <a:t>kompletna analitika i sintetika koja zadovoljava potrebe davaoca usluga uključenih u SON </a:t>
            </a:r>
            <a:endParaRPr dirty="0"/>
          </a:p>
          <a:p>
            <a:pPr>
              <a:lnSpc>
                <a:spcPct val="150000"/>
              </a:lnSpc>
              <a:defRPr sz="2000">
                <a:solidFill>
                  <a:srgbClr val="404040"/>
                </a:solidFill>
                <a:latin typeface="Oscine Light"/>
                <a:ea typeface="Oscine Light"/>
                <a:cs typeface="Oscine Light"/>
                <a:sym typeface="Oscine Light"/>
              </a:defRPr>
            </a:pPr>
            <a:r>
              <a:rPr lang="sr-Latn-RS" dirty="0"/>
              <a:t>razne </a:t>
            </a:r>
            <a:r>
              <a:rPr lang="sr-Latn-RS" dirty="0" err="1"/>
              <a:t>izvještaje</a:t>
            </a:r>
            <a:r>
              <a:rPr lang="sr-Latn-RS" dirty="0"/>
              <a:t> ukrštanjem podataka po nalogu i potrebama korisnika</a:t>
            </a:r>
            <a:endParaRPr dirty="0"/>
          </a:p>
          <a:p>
            <a:pPr>
              <a:lnSpc>
                <a:spcPct val="150000"/>
              </a:lnSpc>
              <a:defRPr sz="2000">
                <a:solidFill>
                  <a:srgbClr val="404040"/>
                </a:solidFill>
                <a:latin typeface="Oscine Light"/>
                <a:ea typeface="Oscine Light"/>
                <a:cs typeface="Oscine Light"/>
                <a:sym typeface="Oscine Light"/>
              </a:defRPr>
            </a:pPr>
            <a:r>
              <a:rPr lang="sr-Latn-RS" dirty="0"/>
              <a:t>prikaz (interfejs): jednostavna i brza pretraga podataka</a:t>
            </a:r>
          </a:p>
          <a:p>
            <a:pPr>
              <a:lnSpc>
                <a:spcPct val="150000"/>
              </a:lnSpc>
              <a:defRPr sz="2000">
                <a:solidFill>
                  <a:srgbClr val="404040"/>
                </a:solidFill>
                <a:latin typeface="Oscine Light"/>
                <a:ea typeface="Oscine Light"/>
                <a:cs typeface="Oscine Light"/>
                <a:sym typeface="Oscine Light"/>
              </a:defRPr>
            </a:pPr>
            <a:r>
              <a:rPr lang="sr-Latn-RS" dirty="0" err="1"/>
              <a:t>reprogrami</a:t>
            </a:r>
            <a:r>
              <a:rPr lang="sr-Latn-RS" dirty="0"/>
              <a:t> dugova i praćenja naplate po reprogramiranom </a:t>
            </a:r>
          </a:p>
          <a:p>
            <a:pPr>
              <a:lnSpc>
                <a:spcPct val="150000"/>
              </a:lnSpc>
              <a:defRPr sz="2000">
                <a:solidFill>
                  <a:srgbClr val="404040"/>
                </a:solidFill>
                <a:latin typeface="Oscine Light"/>
                <a:ea typeface="Oscine Light"/>
                <a:cs typeface="Oscine Light"/>
                <a:sym typeface="Oscine Light"/>
              </a:defRPr>
            </a:pPr>
            <a:r>
              <a:rPr lang="sr-Latn-RS" dirty="0"/>
              <a:t>obračun zakonske zatezne kamate </a:t>
            </a:r>
          </a:p>
          <a:p>
            <a:pPr>
              <a:lnSpc>
                <a:spcPct val="150000"/>
              </a:lnSpc>
              <a:defRPr sz="2000">
                <a:solidFill>
                  <a:srgbClr val="404040"/>
                </a:solidFill>
                <a:latin typeface="Oscine Light"/>
                <a:ea typeface="Oscine Light"/>
                <a:cs typeface="Oscine Light"/>
                <a:sym typeface="Oscine Light"/>
              </a:defRPr>
            </a:pPr>
            <a:r>
              <a:rPr lang="sr-Latn-RS" dirty="0"/>
              <a:t>formiranje opomena, tužbi, praćenja naplate po utuženjima</a:t>
            </a:r>
          </a:p>
          <a:p>
            <a:pPr>
              <a:lnSpc>
                <a:spcPct val="150000"/>
              </a:lnSpc>
              <a:defRPr sz="2000">
                <a:solidFill>
                  <a:srgbClr val="404040"/>
                </a:solidFill>
                <a:latin typeface="Oscine Light"/>
                <a:ea typeface="Oscine Light"/>
                <a:cs typeface="Oscine Light"/>
                <a:sym typeface="Oscine Light"/>
              </a:defRPr>
            </a:pPr>
            <a:r>
              <a:rPr lang="sr-Latn-RS" dirty="0"/>
              <a:t>lako dostupna tehnička podrška </a:t>
            </a:r>
          </a:p>
        </p:txBody>
      </p:sp>
      <p:sp>
        <p:nvSpPr>
          <p:cNvPr id="571" name="Shape 3664"/>
          <p:cNvSpPr/>
          <p:nvPr/>
        </p:nvSpPr>
        <p:spPr>
          <a:xfrm>
            <a:off x="4692960" y="194777"/>
            <a:ext cx="279401" cy="280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7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3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8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3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7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7"/>
                  <a:pt x="2616" y="8979"/>
                  <a:pt x="2708" y="8634"/>
                </a:cubicBezTo>
                <a:cubicBezTo>
                  <a:pt x="2897" y="7928"/>
                  <a:pt x="3179" y="7250"/>
                  <a:pt x="3548" y="6615"/>
                </a:cubicBezTo>
                <a:cubicBezTo>
                  <a:pt x="3727" y="6305"/>
                  <a:pt x="3724" y="5924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4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7"/>
                  <a:pt x="5951" y="3683"/>
                  <a:pt x="6127" y="3683"/>
                </a:cubicBezTo>
                <a:cubicBezTo>
                  <a:pt x="6296" y="3683"/>
                  <a:pt x="6465" y="3640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40"/>
                  <a:pt x="15304" y="3683"/>
                  <a:pt x="15473" y="3683"/>
                </a:cubicBezTo>
                <a:cubicBezTo>
                  <a:pt x="15648" y="3683"/>
                  <a:pt x="15822" y="3637"/>
                  <a:pt x="15978" y="3544"/>
                </a:cubicBezTo>
                <a:lnTo>
                  <a:pt x="16884" y="3000"/>
                </a:lnTo>
                <a:lnTo>
                  <a:pt x="18600" y="4714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7"/>
                </a:lnTo>
                <a:cubicBezTo>
                  <a:pt x="17876" y="5924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7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1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6"/>
                </a:lnTo>
                <a:cubicBezTo>
                  <a:pt x="17292" y="2018"/>
                  <a:pt x="17136" y="1968"/>
                  <a:pt x="16975" y="1968"/>
                </a:cubicBezTo>
                <a:cubicBezTo>
                  <a:pt x="16778" y="1968"/>
                  <a:pt x="16572" y="2043"/>
                  <a:pt x="16400" y="2146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6"/>
                </a:lnTo>
                <a:cubicBezTo>
                  <a:pt x="5028" y="2043"/>
                  <a:pt x="4822" y="1968"/>
                  <a:pt x="4625" y="1968"/>
                </a:cubicBezTo>
                <a:cubicBezTo>
                  <a:pt x="4464" y="1968"/>
                  <a:pt x="4308" y="2018"/>
                  <a:pt x="4181" y="2146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1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1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9"/>
                </a:cubicBezTo>
                <a:lnTo>
                  <a:pt x="2145" y="16400"/>
                </a:lnTo>
                <a:cubicBezTo>
                  <a:pt x="1959" y="16714"/>
                  <a:pt x="1864" y="17138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3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3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8"/>
                  <a:pt x="19641" y="16714"/>
                  <a:pt x="19455" y="16400"/>
                </a:cubicBezTo>
                <a:lnTo>
                  <a:pt x="18902" y="15479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1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rgbClr val="4ACBD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72" name="Shape 3664"/>
          <p:cNvSpPr/>
          <p:nvPr/>
        </p:nvSpPr>
        <p:spPr>
          <a:xfrm>
            <a:off x="4682638" y="686913"/>
            <a:ext cx="279401" cy="280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7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3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8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3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7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7"/>
                  <a:pt x="2616" y="8979"/>
                  <a:pt x="2708" y="8634"/>
                </a:cubicBezTo>
                <a:cubicBezTo>
                  <a:pt x="2897" y="7928"/>
                  <a:pt x="3179" y="7250"/>
                  <a:pt x="3548" y="6615"/>
                </a:cubicBezTo>
                <a:cubicBezTo>
                  <a:pt x="3727" y="6305"/>
                  <a:pt x="3724" y="5924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4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7"/>
                  <a:pt x="5951" y="3683"/>
                  <a:pt x="6127" y="3683"/>
                </a:cubicBezTo>
                <a:cubicBezTo>
                  <a:pt x="6296" y="3683"/>
                  <a:pt x="6465" y="3640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40"/>
                  <a:pt x="15304" y="3683"/>
                  <a:pt x="15473" y="3683"/>
                </a:cubicBezTo>
                <a:cubicBezTo>
                  <a:pt x="15648" y="3683"/>
                  <a:pt x="15822" y="3637"/>
                  <a:pt x="15978" y="3544"/>
                </a:cubicBezTo>
                <a:lnTo>
                  <a:pt x="16884" y="3000"/>
                </a:lnTo>
                <a:lnTo>
                  <a:pt x="18600" y="4714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7"/>
                </a:lnTo>
                <a:cubicBezTo>
                  <a:pt x="17876" y="5924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7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1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6"/>
                </a:lnTo>
                <a:cubicBezTo>
                  <a:pt x="17292" y="2018"/>
                  <a:pt x="17136" y="1968"/>
                  <a:pt x="16975" y="1968"/>
                </a:cubicBezTo>
                <a:cubicBezTo>
                  <a:pt x="16778" y="1968"/>
                  <a:pt x="16572" y="2043"/>
                  <a:pt x="16400" y="2146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6"/>
                </a:lnTo>
                <a:cubicBezTo>
                  <a:pt x="5028" y="2043"/>
                  <a:pt x="4822" y="1968"/>
                  <a:pt x="4625" y="1968"/>
                </a:cubicBezTo>
                <a:cubicBezTo>
                  <a:pt x="4464" y="1968"/>
                  <a:pt x="4308" y="2018"/>
                  <a:pt x="4181" y="2146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1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1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9"/>
                </a:cubicBezTo>
                <a:lnTo>
                  <a:pt x="2145" y="16400"/>
                </a:lnTo>
                <a:cubicBezTo>
                  <a:pt x="1959" y="16714"/>
                  <a:pt x="1864" y="17138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3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3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8"/>
                  <a:pt x="19641" y="16714"/>
                  <a:pt x="19455" y="16400"/>
                </a:cubicBezTo>
                <a:lnTo>
                  <a:pt x="18902" y="15479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1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rgbClr val="4ACBD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73" name="Shape 3664"/>
          <p:cNvSpPr/>
          <p:nvPr/>
        </p:nvSpPr>
        <p:spPr>
          <a:xfrm>
            <a:off x="4676976" y="2063979"/>
            <a:ext cx="279401" cy="280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7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3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8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3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7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7"/>
                  <a:pt x="2616" y="8979"/>
                  <a:pt x="2708" y="8634"/>
                </a:cubicBezTo>
                <a:cubicBezTo>
                  <a:pt x="2897" y="7928"/>
                  <a:pt x="3179" y="7250"/>
                  <a:pt x="3548" y="6615"/>
                </a:cubicBezTo>
                <a:cubicBezTo>
                  <a:pt x="3727" y="6305"/>
                  <a:pt x="3724" y="5924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4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7"/>
                  <a:pt x="5951" y="3683"/>
                  <a:pt x="6127" y="3683"/>
                </a:cubicBezTo>
                <a:cubicBezTo>
                  <a:pt x="6296" y="3683"/>
                  <a:pt x="6465" y="3640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40"/>
                  <a:pt x="15304" y="3683"/>
                  <a:pt x="15473" y="3683"/>
                </a:cubicBezTo>
                <a:cubicBezTo>
                  <a:pt x="15648" y="3683"/>
                  <a:pt x="15822" y="3637"/>
                  <a:pt x="15978" y="3544"/>
                </a:cubicBezTo>
                <a:lnTo>
                  <a:pt x="16884" y="3000"/>
                </a:lnTo>
                <a:lnTo>
                  <a:pt x="18600" y="4714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7"/>
                </a:lnTo>
                <a:cubicBezTo>
                  <a:pt x="17876" y="5924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7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1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6"/>
                </a:lnTo>
                <a:cubicBezTo>
                  <a:pt x="17292" y="2018"/>
                  <a:pt x="17136" y="1968"/>
                  <a:pt x="16975" y="1968"/>
                </a:cubicBezTo>
                <a:cubicBezTo>
                  <a:pt x="16778" y="1968"/>
                  <a:pt x="16572" y="2043"/>
                  <a:pt x="16400" y="2146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6"/>
                </a:lnTo>
                <a:cubicBezTo>
                  <a:pt x="5028" y="2043"/>
                  <a:pt x="4822" y="1968"/>
                  <a:pt x="4625" y="1968"/>
                </a:cubicBezTo>
                <a:cubicBezTo>
                  <a:pt x="4464" y="1968"/>
                  <a:pt x="4308" y="2018"/>
                  <a:pt x="4181" y="2146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1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1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9"/>
                </a:cubicBezTo>
                <a:lnTo>
                  <a:pt x="2145" y="16400"/>
                </a:lnTo>
                <a:cubicBezTo>
                  <a:pt x="1959" y="16714"/>
                  <a:pt x="1864" y="17138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3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3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8"/>
                  <a:pt x="19641" y="16714"/>
                  <a:pt x="19455" y="16400"/>
                </a:cubicBezTo>
                <a:lnTo>
                  <a:pt x="18902" y="15479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1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rgbClr val="4ACBD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74" name="Shape 3664"/>
          <p:cNvSpPr/>
          <p:nvPr/>
        </p:nvSpPr>
        <p:spPr>
          <a:xfrm>
            <a:off x="4682467" y="2532455"/>
            <a:ext cx="279401" cy="280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7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3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8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3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7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7"/>
                  <a:pt x="2616" y="8979"/>
                  <a:pt x="2708" y="8634"/>
                </a:cubicBezTo>
                <a:cubicBezTo>
                  <a:pt x="2897" y="7928"/>
                  <a:pt x="3179" y="7250"/>
                  <a:pt x="3548" y="6615"/>
                </a:cubicBezTo>
                <a:cubicBezTo>
                  <a:pt x="3727" y="6305"/>
                  <a:pt x="3724" y="5924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4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7"/>
                  <a:pt x="5951" y="3683"/>
                  <a:pt x="6127" y="3683"/>
                </a:cubicBezTo>
                <a:cubicBezTo>
                  <a:pt x="6296" y="3683"/>
                  <a:pt x="6465" y="3640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40"/>
                  <a:pt x="15304" y="3683"/>
                  <a:pt x="15473" y="3683"/>
                </a:cubicBezTo>
                <a:cubicBezTo>
                  <a:pt x="15648" y="3683"/>
                  <a:pt x="15822" y="3637"/>
                  <a:pt x="15978" y="3544"/>
                </a:cubicBezTo>
                <a:lnTo>
                  <a:pt x="16884" y="3000"/>
                </a:lnTo>
                <a:lnTo>
                  <a:pt x="18600" y="4714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7"/>
                </a:lnTo>
                <a:cubicBezTo>
                  <a:pt x="17876" y="5924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7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1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6"/>
                </a:lnTo>
                <a:cubicBezTo>
                  <a:pt x="17292" y="2018"/>
                  <a:pt x="17136" y="1968"/>
                  <a:pt x="16975" y="1968"/>
                </a:cubicBezTo>
                <a:cubicBezTo>
                  <a:pt x="16778" y="1968"/>
                  <a:pt x="16572" y="2043"/>
                  <a:pt x="16400" y="2146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6"/>
                </a:lnTo>
                <a:cubicBezTo>
                  <a:pt x="5028" y="2043"/>
                  <a:pt x="4822" y="1968"/>
                  <a:pt x="4625" y="1968"/>
                </a:cubicBezTo>
                <a:cubicBezTo>
                  <a:pt x="4464" y="1968"/>
                  <a:pt x="4308" y="2018"/>
                  <a:pt x="4181" y="2146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1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1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9"/>
                </a:cubicBezTo>
                <a:lnTo>
                  <a:pt x="2145" y="16400"/>
                </a:lnTo>
                <a:cubicBezTo>
                  <a:pt x="1959" y="16714"/>
                  <a:pt x="1864" y="17138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3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3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8"/>
                  <a:pt x="19641" y="16714"/>
                  <a:pt x="19455" y="16400"/>
                </a:cubicBezTo>
                <a:lnTo>
                  <a:pt x="18902" y="15479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1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rgbClr val="4ACBD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75" name="Shape 3664"/>
          <p:cNvSpPr/>
          <p:nvPr/>
        </p:nvSpPr>
        <p:spPr>
          <a:xfrm>
            <a:off x="4684452" y="2970357"/>
            <a:ext cx="279401" cy="280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7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3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8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3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7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7"/>
                  <a:pt x="2616" y="8979"/>
                  <a:pt x="2708" y="8634"/>
                </a:cubicBezTo>
                <a:cubicBezTo>
                  <a:pt x="2897" y="7928"/>
                  <a:pt x="3179" y="7250"/>
                  <a:pt x="3548" y="6615"/>
                </a:cubicBezTo>
                <a:cubicBezTo>
                  <a:pt x="3727" y="6305"/>
                  <a:pt x="3724" y="5924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4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7"/>
                  <a:pt x="5951" y="3683"/>
                  <a:pt x="6127" y="3683"/>
                </a:cubicBezTo>
                <a:cubicBezTo>
                  <a:pt x="6296" y="3683"/>
                  <a:pt x="6465" y="3640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40"/>
                  <a:pt x="15304" y="3683"/>
                  <a:pt x="15473" y="3683"/>
                </a:cubicBezTo>
                <a:cubicBezTo>
                  <a:pt x="15648" y="3683"/>
                  <a:pt x="15822" y="3637"/>
                  <a:pt x="15978" y="3544"/>
                </a:cubicBezTo>
                <a:lnTo>
                  <a:pt x="16884" y="3000"/>
                </a:lnTo>
                <a:lnTo>
                  <a:pt x="18600" y="4714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7"/>
                </a:lnTo>
                <a:cubicBezTo>
                  <a:pt x="17876" y="5924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7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1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6"/>
                </a:lnTo>
                <a:cubicBezTo>
                  <a:pt x="17292" y="2018"/>
                  <a:pt x="17136" y="1968"/>
                  <a:pt x="16975" y="1968"/>
                </a:cubicBezTo>
                <a:cubicBezTo>
                  <a:pt x="16778" y="1968"/>
                  <a:pt x="16572" y="2043"/>
                  <a:pt x="16400" y="2146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6"/>
                </a:lnTo>
                <a:cubicBezTo>
                  <a:pt x="5028" y="2043"/>
                  <a:pt x="4822" y="1968"/>
                  <a:pt x="4625" y="1968"/>
                </a:cubicBezTo>
                <a:cubicBezTo>
                  <a:pt x="4464" y="1968"/>
                  <a:pt x="4308" y="2018"/>
                  <a:pt x="4181" y="2146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1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1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9"/>
                </a:cubicBezTo>
                <a:lnTo>
                  <a:pt x="2145" y="16400"/>
                </a:lnTo>
                <a:cubicBezTo>
                  <a:pt x="1959" y="16714"/>
                  <a:pt x="1864" y="17138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3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3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8"/>
                  <a:pt x="19641" y="16714"/>
                  <a:pt x="19455" y="16400"/>
                </a:cubicBezTo>
                <a:lnTo>
                  <a:pt x="18902" y="15479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1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rgbClr val="4ACBD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77" name="Shape 3664"/>
          <p:cNvSpPr/>
          <p:nvPr/>
        </p:nvSpPr>
        <p:spPr>
          <a:xfrm>
            <a:off x="4692960" y="5227321"/>
            <a:ext cx="279401" cy="280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7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3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8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3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7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7"/>
                  <a:pt x="2616" y="8979"/>
                  <a:pt x="2708" y="8634"/>
                </a:cubicBezTo>
                <a:cubicBezTo>
                  <a:pt x="2897" y="7928"/>
                  <a:pt x="3179" y="7250"/>
                  <a:pt x="3548" y="6615"/>
                </a:cubicBezTo>
                <a:cubicBezTo>
                  <a:pt x="3727" y="6305"/>
                  <a:pt x="3724" y="5924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4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7"/>
                  <a:pt x="5951" y="3683"/>
                  <a:pt x="6127" y="3683"/>
                </a:cubicBezTo>
                <a:cubicBezTo>
                  <a:pt x="6296" y="3683"/>
                  <a:pt x="6465" y="3640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40"/>
                  <a:pt x="15304" y="3683"/>
                  <a:pt x="15473" y="3683"/>
                </a:cubicBezTo>
                <a:cubicBezTo>
                  <a:pt x="15648" y="3683"/>
                  <a:pt x="15822" y="3637"/>
                  <a:pt x="15978" y="3544"/>
                </a:cubicBezTo>
                <a:lnTo>
                  <a:pt x="16884" y="3000"/>
                </a:lnTo>
                <a:lnTo>
                  <a:pt x="18600" y="4714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7"/>
                </a:lnTo>
                <a:cubicBezTo>
                  <a:pt x="17876" y="5924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7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1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6"/>
                </a:lnTo>
                <a:cubicBezTo>
                  <a:pt x="17292" y="2018"/>
                  <a:pt x="17136" y="1968"/>
                  <a:pt x="16975" y="1968"/>
                </a:cubicBezTo>
                <a:cubicBezTo>
                  <a:pt x="16778" y="1968"/>
                  <a:pt x="16572" y="2043"/>
                  <a:pt x="16400" y="2146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6"/>
                </a:lnTo>
                <a:cubicBezTo>
                  <a:pt x="5028" y="2043"/>
                  <a:pt x="4822" y="1968"/>
                  <a:pt x="4625" y="1968"/>
                </a:cubicBezTo>
                <a:cubicBezTo>
                  <a:pt x="4464" y="1968"/>
                  <a:pt x="4308" y="2018"/>
                  <a:pt x="4181" y="2146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1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1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9"/>
                </a:cubicBezTo>
                <a:lnTo>
                  <a:pt x="2145" y="16400"/>
                </a:lnTo>
                <a:cubicBezTo>
                  <a:pt x="1959" y="16714"/>
                  <a:pt x="1864" y="17138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3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3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8"/>
                  <a:pt x="19641" y="16714"/>
                  <a:pt x="19455" y="16400"/>
                </a:cubicBezTo>
                <a:lnTo>
                  <a:pt x="18902" y="15479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1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rgbClr val="4ACBD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78" name="Shape 3664"/>
          <p:cNvSpPr/>
          <p:nvPr/>
        </p:nvSpPr>
        <p:spPr>
          <a:xfrm>
            <a:off x="4684452" y="1611738"/>
            <a:ext cx="279401" cy="280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7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3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8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3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7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7"/>
                  <a:pt x="2616" y="8979"/>
                  <a:pt x="2708" y="8634"/>
                </a:cubicBezTo>
                <a:cubicBezTo>
                  <a:pt x="2897" y="7928"/>
                  <a:pt x="3179" y="7250"/>
                  <a:pt x="3548" y="6615"/>
                </a:cubicBezTo>
                <a:cubicBezTo>
                  <a:pt x="3727" y="6305"/>
                  <a:pt x="3724" y="5924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4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7"/>
                  <a:pt x="5951" y="3683"/>
                  <a:pt x="6127" y="3683"/>
                </a:cubicBezTo>
                <a:cubicBezTo>
                  <a:pt x="6296" y="3683"/>
                  <a:pt x="6465" y="3640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40"/>
                  <a:pt x="15304" y="3683"/>
                  <a:pt x="15473" y="3683"/>
                </a:cubicBezTo>
                <a:cubicBezTo>
                  <a:pt x="15648" y="3683"/>
                  <a:pt x="15822" y="3637"/>
                  <a:pt x="15978" y="3544"/>
                </a:cubicBezTo>
                <a:lnTo>
                  <a:pt x="16884" y="3000"/>
                </a:lnTo>
                <a:lnTo>
                  <a:pt x="18600" y="4714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7"/>
                </a:lnTo>
                <a:cubicBezTo>
                  <a:pt x="17876" y="5924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7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1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6"/>
                </a:lnTo>
                <a:cubicBezTo>
                  <a:pt x="17292" y="2018"/>
                  <a:pt x="17136" y="1968"/>
                  <a:pt x="16975" y="1968"/>
                </a:cubicBezTo>
                <a:cubicBezTo>
                  <a:pt x="16778" y="1968"/>
                  <a:pt x="16572" y="2043"/>
                  <a:pt x="16400" y="2146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6"/>
                </a:lnTo>
                <a:cubicBezTo>
                  <a:pt x="5028" y="2043"/>
                  <a:pt x="4822" y="1968"/>
                  <a:pt x="4625" y="1968"/>
                </a:cubicBezTo>
                <a:cubicBezTo>
                  <a:pt x="4464" y="1968"/>
                  <a:pt x="4308" y="2018"/>
                  <a:pt x="4181" y="2146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1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1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9"/>
                </a:cubicBezTo>
                <a:lnTo>
                  <a:pt x="2145" y="16400"/>
                </a:lnTo>
                <a:cubicBezTo>
                  <a:pt x="1959" y="16714"/>
                  <a:pt x="1864" y="17138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3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3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8"/>
                  <a:pt x="19641" y="16714"/>
                  <a:pt x="19455" y="16400"/>
                </a:cubicBezTo>
                <a:lnTo>
                  <a:pt x="18902" y="15479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1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rgbClr val="4ACBD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79" name="Shape 3664"/>
          <p:cNvSpPr/>
          <p:nvPr/>
        </p:nvSpPr>
        <p:spPr>
          <a:xfrm>
            <a:off x="4679101" y="3854479"/>
            <a:ext cx="279401" cy="280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7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3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8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3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7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7"/>
                  <a:pt x="2616" y="8979"/>
                  <a:pt x="2708" y="8634"/>
                </a:cubicBezTo>
                <a:cubicBezTo>
                  <a:pt x="2897" y="7928"/>
                  <a:pt x="3179" y="7250"/>
                  <a:pt x="3548" y="6615"/>
                </a:cubicBezTo>
                <a:cubicBezTo>
                  <a:pt x="3727" y="6305"/>
                  <a:pt x="3724" y="5924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4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7"/>
                  <a:pt x="5951" y="3683"/>
                  <a:pt x="6127" y="3683"/>
                </a:cubicBezTo>
                <a:cubicBezTo>
                  <a:pt x="6296" y="3683"/>
                  <a:pt x="6465" y="3640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40"/>
                  <a:pt x="15304" y="3683"/>
                  <a:pt x="15473" y="3683"/>
                </a:cubicBezTo>
                <a:cubicBezTo>
                  <a:pt x="15648" y="3683"/>
                  <a:pt x="15822" y="3637"/>
                  <a:pt x="15978" y="3544"/>
                </a:cubicBezTo>
                <a:lnTo>
                  <a:pt x="16884" y="3000"/>
                </a:lnTo>
                <a:lnTo>
                  <a:pt x="18600" y="4714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7"/>
                </a:lnTo>
                <a:cubicBezTo>
                  <a:pt x="17876" y="5924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7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1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6"/>
                </a:lnTo>
                <a:cubicBezTo>
                  <a:pt x="17292" y="2018"/>
                  <a:pt x="17136" y="1968"/>
                  <a:pt x="16975" y="1968"/>
                </a:cubicBezTo>
                <a:cubicBezTo>
                  <a:pt x="16778" y="1968"/>
                  <a:pt x="16572" y="2043"/>
                  <a:pt x="16400" y="2146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6"/>
                </a:lnTo>
                <a:cubicBezTo>
                  <a:pt x="5028" y="2043"/>
                  <a:pt x="4822" y="1968"/>
                  <a:pt x="4625" y="1968"/>
                </a:cubicBezTo>
                <a:cubicBezTo>
                  <a:pt x="4464" y="1968"/>
                  <a:pt x="4308" y="2018"/>
                  <a:pt x="4181" y="2146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1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1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9"/>
                </a:cubicBezTo>
                <a:lnTo>
                  <a:pt x="2145" y="16400"/>
                </a:lnTo>
                <a:cubicBezTo>
                  <a:pt x="1959" y="16714"/>
                  <a:pt x="1864" y="17138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3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3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8"/>
                  <a:pt x="19641" y="16714"/>
                  <a:pt x="19455" y="16400"/>
                </a:cubicBezTo>
                <a:lnTo>
                  <a:pt x="18902" y="15479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1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rgbClr val="4ACBD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80" name="Shape 3664"/>
          <p:cNvSpPr/>
          <p:nvPr/>
        </p:nvSpPr>
        <p:spPr>
          <a:xfrm>
            <a:off x="4692960" y="4793333"/>
            <a:ext cx="279401" cy="280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7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3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8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3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7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7"/>
                  <a:pt x="2616" y="8979"/>
                  <a:pt x="2708" y="8634"/>
                </a:cubicBezTo>
                <a:cubicBezTo>
                  <a:pt x="2897" y="7928"/>
                  <a:pt x="3179" y="7250"/>
                  <a:pt x="3548" y="6615"/>
                </a:cubicBezTo>
                <a:cubicBezTo>
                  <a:pt x="3727" y="6305"/>
                  <a:pt x="3724" y="5924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4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7"/>
                  <a:pt x="5951" y="3683"/>
                  <a:pt x="6127" y="3683"/>
                </a:cubicBezTo>
                <a:cubicBezTo>
                  <a:pt x="6296" y="3683"/>
                  <a:pt x="6465" y="3640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40"/>
                  <a:pt x="15304" y="3683"/>
                  <a:pt x="15473" y="3683"/>
                </a:cubicBezTo>
                <a:cubicBezTo>
                  <a:pt x="15648" y="3683"/>
                  <a:pt x="15822" y="3637"/>
                  <a:pt x="15978" y="3544"/>
                </a:cubicBezTo>
                <a:lnTo>
                  <a:pt x="16884" y="3000"/>
                </a:lnTo>
                <a:lnTo>
                  <a:pt x="18600" y="4714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7"/>
                </a:lnTo>
                <a:cubicBezTo>
                  <a:pt x="17876" y="5924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7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1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6"/>
                </a:lnTo>
                <a:cubicBezTo>
                  <a:pt x="17292" y="2018"/>
                  <a:pt x="17136" y="1968"/>
                  <a:pt x="16975" y="1968"/>
                </a:cubicBezTo>
                <a:cubicBezTo>
                  <a:pt x="16778" y="1968"/>
                  <a:pt x="16572" y="2043"/>
                  <a:pt x="16400" y="2146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6"/>
                </a:lnTo>
                <a:cubicBezTo>
                  <a:pt x="5028" y="2043"/>
                  <a:pt x="4822" y="1968"/>
                  <a:pt x="4625" y="1968"/>
                </a:cubicBezTo>
                <a:cubicBezTo>
                  <a:pt x="4464" y="1968"/>
                  <a:pt x="4308" y="2018"/>
                  <a:pt x="4181" y="2146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1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1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9"/>
                </a:cubicBezTo>
                <a:lnTo>
                  <a:pt x="2145" y="16400"/>
                </a:lnTo>
                <a:cubicBezTo>
                  <a:pt x="1959" y="16714"/>
                  <a:pt x="1864" y="17138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3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3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8"/>
                  <a:pt x="19641" y="16714"/>
                  <a:pt x="19455" y="16400"/>
                </a:cubicBezTo>
                <a:lnTo>
                  <a:pt x="18902" y="15479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1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rgbClr val="4ACBD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81" name="Shape 3664"/>
          <p:cNvSpPr/>
          <p:nvPr/>
        </p:nvSpPr>
        <p:spPr>
          <a:xfrm>
            <a:off x="4692960" y="5700925"/>
            <a:ext cx="279401" cy="280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7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3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8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3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7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7"/>
                  <a:pt x="2616" y="8979"/>
                  <a:pt x="2708" y="8634"/>
                </a:cubicBezTo>
                <a:cubicBezTo>
                  <a:pt x="2897" y="7928"/>
                  <a:pt x="3179" y="7250"/>
                  <a:pt x="3548" y="6615"/>
                </a:cubicBezTo>
                <a:cubicBezTo>
                  <a:pt x="3727" y="6305"/>
                  <a:pt x="3724" y="5924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4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7"/>
                  <a:pt x="5951" y="3683"/>
                  <a:pt x="6127" y="3683"/>
                </a:cubicBezTo>
                <a:cubicBezTo>
                  <a:pt x="6296" y="3683"/>
                  <a:pt x="6465" y="3640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40"/>
                  <a:pt x="15304" y="3683"/>
                  <a:pt x="15473" y="3683"/>
                </a:cubicBezTo>
                <a:cubicBezTo>
                  <a:pt x="15648" y="3683"/>
                  <a:pt x="15822" y="3637"/>
                  <a:pt x="15978" y="3544"/>
                </a:cubicBezTo>
                <a:lnTo>
                  <a:pt x="16884" y="3000"/>
                </a:lnTo>
                <a:lnTo>
                  <a:pt x="18600" y="4714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7"/>
                </a:lnTo>
                <a:cubicBezTo>
                  <a:pt x="17876" y="5924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7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1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6"/>
                </a:lnTo>
                <a:cubicBezTo>
                  <a:pt x="17292" y="2018"/>
                  <a:pt x="17136" y="1968"/>
                  <a:pt x="16975" y="1968"/>
                </a:cubicBezTo>
                <a:cubicBezTo>
                  <a:pt x="16778" y="1968"/>
                  <a:pt x="16572" y="2043"/>
                  <a:pt x="16400" y="2146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6"/>
                </a:lnTo>
                <a:cubicBezTo>
                  <a:pt x="5028" y="2043"/>
                  <a:pt x="4822" y="1968"/>
                  <a:pt x="4625" y="1968"/>
                </a:cubicBezTo>
                <a:cubicBezTo>
                  <a:pt x="4464" y="1968"/>
                  <a:pt x="4308" y="2018"/>
                  <a:pt x="4181" y="2146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1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1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9"/>
                </a:cubicBezTo>
                <a:lnTo>
                  <a:pt x="2145" y="16400"/>
                </a:lnTo>
                <a:cubicBezTo>
                  <a:pt x="1959" y="16714"/>
                  <a:pt x="1864" y="17138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3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3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8"/>
                  <a:pt x="19641" y="16714"/>
                  <a:pt x="19455" y="16400"/>
                </a:cubicBezTo>
                <a:lnTo>
                  <a:pt x="18902" y="15479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1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rgbClr val="4ACBD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82" name="Half Frame 13"/>
          <p:cNvSpPr/>
          <p:nvPr/>
        </p:nvSpPr>
        <p:spPr>
          <a:xfrm rot="16200000">
            <a:off x="106592" y="5091648"/>
            <a:ext cx="573741" cy="5737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rgbClr val="C7F464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24" name="Shape 3664">
            <a:extLst>
              <a:ext uri="{FF2B5EF4-FFF2-40B4-BE49-F238E27FC236}">
                <a16:creationId xmlns:a16="http://schemas.microsoft.com/office/drawing/2014/main" id="{F3C67195-BEF7-5E4E-BECE-8F7B8B2DB76C}"/>
              </a:ext>
            </a:extLst>
          </p:cNvPr>
          <p:cNvSpPr/>
          <p:nvPr/>
        </p:nvSpPr>
        <p:spPr>
          <a:xfrm>
            <a:off x="4685706" y="6129095"/>
            <a:ext cx="279401" cy="280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7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3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8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3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7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7"/>
                  <a:pt x="2616" y="8979"/>
                  <a:pt x="2708" y="8634"/>
                </a:cubicBezTo>
                <a:cubicBezTo>
                  <a:pt x="2897" y="7928"/>
                  <a:pt x="3179" y="7250"/>
                  <a:pt x="3548" y="6615"/>
                </a:cubicBezTo>
                <a:cubicBezTo>
                  <a:pt x="3727" y="6305"/>
                  <a:pt x="3724" y="5924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4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7"/>
                  <a:pt x="5951" y="3683"/>
                  <a:pt x="6127" y="3683"/>
                </a:cubicBezTo>
                <a:cubicBezTo>
                  <a:pt x="6296" y="3683"/>
                  <a:pt x="6465" y="3640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40"/>
                  <a:pt x="15304" y="3683"/>
                  <a:pt x="15473" y="3683"/>
                </a:cubicBezTo>
                <a:cubicBezTo>
                  <a:pt x="15648" y="3683"/>
                  <a:pt x="15822" y="3637"/>
                  <a:pt x="15978" y="3544"/>
                </a:cubicBezTo>
                <a:lnTo>
                  <a:pt x="16884" y="3000"/>
                </a:lnTo>
                <a:lnTo>
                  <a:pt x="18600" y="4714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7"/>
                </a:lnTo>
                <a:cubicBezTo>
                  <a:pt x="17876" y="5924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7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1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6"/>
                </a:lnTo>
                <a:cubicBezTo>
                  <a:pt x="17292" y="2018"/>
                  <a:pt x="17136" y="1968"/>
                  <a:pt x="16975" y="1968"/>
                </a:cubicBezTo>
                <a:cubicBezTo>
                  <a:pt x="16778" y="1968"/>
                  <a:pt x="16572" y="2043"/>
                  <a:pt x="16400" y="2146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6"/>
                </a:lnTo>
                <a:cubicBezTo>
                  <a:pt x="5028" y="2043"/>
                  <a:pt x="4822" y="1968"/>
                  <a:pt x="4625" y="1968"/>
                </a:cubicBezTo>
                <a:cubicBezTo>
                  <a:pt x="4464" y="1968"/>
                  <a:pt x="4308" y="2018"/>
                  <a:pt x="4181" y="2146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1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1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9"/>
                </a:cubicBezTo>
                <a:lnTo>
                  <a:pt x="2145" y="16400"/>
                </a:lnTo>
                <a:cubicBezTo>
                  <a:pt x="1959" y="16714"/>
                  <a:pt x="1864" y="17138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3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3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8"/>
                  <a:pt x="19641" y="16714"/>
                  <a:pt x="19455" y="16400"/>
                </a:cubicBezTo>
                <a:lnTo>
                  <a:pt x="18902" y="15479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1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rgbClr val="4ACBD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5" name="Shape 3664">
            <a:extLst>
              <a:ext uri="{FF2B5EF4-FFF2-40B4-BE49-F238E27FC236}">
                <a16:creationId xmlns:a16="http://schemas.microsoft.com/office/drawing/2014/main" id="{C4D847BB-054E-104C-BE98-D0F18E2F3C43}"/>
              </a:ext>
            </a:extLst>
          </p:cNvPr>
          <p:cNvSpPr/>
          <p:nvPr/>
        </p:nvSpPr>
        <p:spPr>
          <a:xfrm>
            <a:off x="4692966" y="6542752"/>
            <a:ext cx="279401" cy="280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7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3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8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3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7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7"/>
                  <a:pt x="2616" y="8979"/>
                  <a:pt x="2708" y="8634"/>
                </a:cubicBezTo>
                <a:cubicBezTo>
                  <a:pt x="2897" y="7928"/>
                  <a:pt x="3179" y="7250"/>
                  <a:pt x="3548" y="6615"/>
                </a:cubicBezTo>
                <a:cubicBezTo>
                  <a:pt x="3727" y="6305"/>
                  <a:pt x="3724" y="5924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4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7"/>
                  <a:pt x="5951" y="3683"/>
                  <a:pt x="6127" y="3683"/>
                </a:cubicBezTo>
                <a:cubicBezTo>
                  <a:pt x="6296" y="3683"/>
                  <a:pt x="6465" y="3640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40"/>
                  <a:pt x="15304" y="3683"/>
                  <a:pt x="15473" y="3683"/>
                </a:cubicBezTo>
                <a:cubicBezTo>
                  <a:pt x="15648" y="3683"/>
                  <a:pt x="15822" y="3637"/>
                  <a:pt x="15978" y="3544"/>
                </a:cubicBezTo>
                <a:lnTo>
                  <a:pt x="16884" y="3000"/>
                </a:lnTo>
                <a:lnTo>
                  <a:pt x="18600" y="4714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7"/>
                </a:lnTo>
                <a:cubicBezTo>
                  <a:pt x="17876" y="5924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7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1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6"/>
                </a:lnTo>
                <a:cubicBezTo>
                  <a:pt x="17292" y="2018"/>
                  <a:pt x="17136" y="1968"/>
                  <a:pt x="16975" y="1968"/>
                </a:cubicBezTo>
                <a:cubicBezTo>
                  <a:pt x="16778" y="1968"/>
                  <a:pt x="16572" y="2043"/>
                  <a:pt x="16400" y="2146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6"/>
                </a:lnTo>
                <a:cubicBezTo>
                  <a:pt x="5028" y="2043"/>
                  <a:pt x="4822" y="1968"/>
                  <a:pt x="4625" y="1968"/>
                </a:cubicBezTo>
                <a:cubicBezTo>
                  <a:pt x="4464" y="1968"/>
                  <a:pt x="4308" y="2018"/>
                  <a:pt x="4181" y="2146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1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1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9"/>
                </a:cubicBezTo>
                <a:lnTo>
                  <a:pt x="2145" y="16400"/>
                </a:lnTo>
                <a:cubicBezTo>
                  <a:pt x="1959" y="16714"/>
                  <a:pt x="1864" y="17138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3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3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8"/>
                  <a:pt x="19641" y="16714"/>
                  <a:pt x="19455" y="16400"/>
                </a:cubicBezTo>
                <a:lnTo>
                  <a:pt x="18902" y="15479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1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rgbClr val="4ACBD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854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Rectangle 1"/>
          <p:cNvSpPr/>
          <p:nvPr/>
        </p:nvSpPr>
        <p:spPr>
          <a:xfrm>
            <a:off x="29034" y="435109"/>
            <a:ext cx="10820874" cy="5805053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32" name="TextBox 7">
            <a:extLst>
              <a:ext uri="{FF2B5EF4-FFF2-40B4-BE49-F238E27FC236}">
                <a16:creationId xmlns:a16="http://schemas.microsoft.com/office/drawing/2014/main" id="{2138F2DF-A9B6-F94D-BE7C-451DCF3F7CC8}"/>
              </a:ext>
            </a:extLst>
          </p:cNvPr>
          <p:cNvSpPr txBox="1"/>
          <p:nvPr/>
        </p:nvSpPr>
        <p:spPr>
          <a:xfrm>
            <a:off x="240113" y="0"/>
            <a:ext cx="8557045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4400" b="1" spc="600">
                <a:solidFill>
                  <a:srgbClr val="404040"/>
                </a:solidFill>
              </a:defRPr>
            </a:lvl1pPr>
          </a:lstStyle>
          <a:p>
            <a:r>
              <a:rPr lang="sr-Latn-RS" dirty="0"/>
              <a:t>Gradiška - SON</a:t>
            </a:r>
            <a:endParaRPr dirty="0"/>
          </a:p>
        </p:txBody>
      </p:sp>
      <p:sp>
        <p:nvSpPr>
          <p:cNvPr id="33" name="TextBox 8">
            <a:extLst>
              <a:ext uri="{FF2B5EF4-FFF2-40B4-BE49-F238E27FC236}">
                <a16:creationId xmlns:a16="http://schemas.microsoft.com/office/drawing/2014/main" id="{437B7D04-90CA-8D4B-9649-9DF542C0B874}"/>
              </a:ext>
            </a:extLst>
          </p:cNvPr>
          <p:cNvSpPr txBox="1"/>
          <p:nvPr/>
        </p:nvSpPr>
        <p:spPr>
          <a:xfrm>
            <a:off x="729049" y="1534799"/>
            <a:ext cx="10091825" cy="3477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000">
                <a:latin typeface="Oscine Light"/>
                <a:ea typeface="Oscine Light"/>
                <a:cs typeface="Oscine Light"/>
                <a:sym typeface="Oscine Light"/>
              </a:defRPr>
            </a:pPr>
            <a:r>
              <a:rPr lang="sr-Latn-RS" dirty="0"/>
              <a:t>Vršimo mjesečni obračun i izdajemo cca. 21.500 računa</a:t>
            </a:r>
          </a:p>
          <a:p>
            <a:pPr>
              <a:defRPr sz="2000">
                <a:latin typeface="Oscine Light"/>
                <a:ea typeface="Oscine Light"/>
                <a:cs typeface="Oscine Light"/>
                <a:sym typeface="Oscine Light"/>
              </a:defRPr>
            </a:pPr>
            <a:br>
              <a:rPr lang="x-none" dirty="0"/>
            </a:br>
            <a:r>
              <a:rPr lang="sr-Latn-RS" dirty="0"/>
              <a:t>naplata i priliv novca prema učesnicima u SON-u svaki dan na osnovu stvarne raspodjele – učešća na naplaćenim računima </a:t>
            </a:r>
            <a:endParaRPr dirty="0"/>
          </a:p>
          <a:p>
            <a:pPr>
              <a:defRPr sz="2000">
                <a:latin typeface="Oscine Light"/>
                <a:ea typeface="Oscine Light"/>
                <a:cs typeface="Oscine Light"/>
                <a:sym typeface="Oscine Light"/>
              </a:defRPr>
            </a:pPr>
            <a:endParaRPr dirty="0"/>
          </a:p>
          <a:p>
            <a:pPr>
              <a:defRPr sz="2000">
                <a:latin typeface="Oscine Light"/>
                <a:ea typeface="Oscine Light"/>
                <a:cs typeface="Oscine Light"/>
                <a:sym typeface="Oscine Light"/>
              </a:defRPr>
            </a:pPr>
            <a:r>
              <a:rPr lang="sr-Latn-RS" dirty="0"/>
              <a:t>redovno pokretanje i vođenje prinudne naplate</a:t>
            </a:r>
          </a:p>
          <a:p>
            <a:pPr>
              <a:defRPr sz="2000">
                <a:latin typeface="Oscine Light"/>
                <a:ea typeface="Oscine Light"/>
                <a:cs typeface="Oscine Light"/>
                <a:sym typeface="Oscine Light"/>
              </a:defRPr>
            </a:pPr>
            <a:endParaRPr lang="sr-Latn-RS" dirty="0"/>
          </a:p>
          <a:p>
            <a:pPr>
              <a:defRPr sz="2000">
                <a:latin typeface="Oscine Light"/>
                <a:ea typeface="Oscine Light"/>
                <a:cs typeface="Oscine Light"/>
                <a:sym typeface="Oscine Light"/>
              </a:defRPr>
            </a:pPr>
            <a:r>
              <a:rPr lang="sr-Latn-RS" dirty="0"/>
              <a:t>za redovne platiše popust na iznos plaćanja </a:t>
            </a:r>
            <a:endParaRPr dirty="0"/>
          </a:p>
          <a:p>
            <a:pPr>
              <a:defRPr sz="2000">
                <a:latin typeface="Oscine Light"/>
                <a:ea typeface="Oscine Light"/>
                <a:cs typeface="Oscine Light"/>
                <a:sym typeface="Oscine Light"/>
              </a:defRPr>
            </a:pPr>
            <a:endParaRPr lang="sr-Latn-RS" dirty="0"/>
          </a:p>
          <a:p>
            <a:pPr>
              <a:defRPr sz="2000">
                <a:latin typeface="Oscine Light"/>
                <a:ea typeface="Oscine Light"/>
                <a:cs typeface="Oscine Light"/>
                <a:sym typeface="Oscine Light"/>
              </a:defRPr>
            </a:pPr>
            <a:r>
              <a:rPr lang="sr-Latn-RS" dirty="0"/>
              <a:t>odobrenja-subvencije za socijalno ugrožene korisnike </a:t>
            </a:r>
          </a:p>
          <a:p>
            <a:pPr>
              <a:defRPr sz="2000">
                <a:latin typeface="Oscine Light"/>
                <a:ea typeface="Oscine Light"/>
                <a:cs typeface="Oscine Light"/>
                <a:sym typeface="Oscine Light"/>
              </a:defRPr>
            </a:pPr>
            <a:endParaRPr dirty="0"/>
          </a:p>
        </p:txBody>
      </p:sp>
      <p:sp>
        <p:nvSpPr>
          <p:cNvPr id="36" name="Shape 3664">
            <a:extLst>
              <a:ext uri="{FF2B5EF4-FFF2-40B4-BE49-F238E27FC236}">
                <a16:creationId xmlns:a16="http://schemas.microsoft.com/office/drawing/2014/main" id="{61DF7308-9D30-CB4B-9370-642A753C237F}"/>
              </a:ext>
            </a:extLst>
          </p:cNvPr>
          <p:cNvSpPr/>
          <p:nvPr/>
        </p:nvSpPr>
        <p:spPr>
          <a:xfrm>
            <a:off x="215741" y="2243259"/>
            <a:ext cx="279401" cy="280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7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3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8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3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7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7"/>
                  <a:pt x="2616" y="8979"/>
                  <a:pt x="2708" y="8634"/>
                </a:cubicBezTo>
                <a:cubicBezTo>
                  <a:pt x="2897" y="7928"/>
                  <a:pt x="3179" y="7250"/>
                  <a:pt x="3548" y="6615"/>
                </a:cubicBezTo>
                <a:cubicBezTo>
                  <a:pt x="3727" y="6305"/>
                  <a:pt x="3724" y="5924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4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7"/>
                  <a:pt x="5951" y="3683"/>
                  <a:pt x="6127" y="3683"/>
                </a:cubicBezTo>
                <a:cubicBezTo>
                  <a:pt x="6296" y="3683"/>
                  <a:pt x="6465" y="3640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40"/>
                  <a:pt x="15304" y="3683"/>
                  <a:pt x="15473" y="3683"/>
                </a:cubicBezTo>
                <a:cubicBezTo>
                  <a:pt x="15648" y="3683"/>
                  <a:pt x="15822" y="3637"/>
                  <a:pt x="15978" y="3544"/>
                </a:cubicBezTo>
                <a:lnTo>
                  <a:pt x="16884" y="3000"/>
                </a:lnTo>
                <a:lnTo>
                  <a:pt x="18600" y="4714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7"/>
                </a:lnTo>
                <a:cubicBezTo>
                  <a:pt x="17876" y="5924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7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1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6"/>
                </a:lnTo>
                <a:cubicBezTo>
                  <a:pt x="17292" y="2018"/>
                  <a:pt x="17136" y="1968"/>
                  <a:pt x="16975" y="1968"/>
                </a:cubicBezTo>
                <a:cubicBezTo>
                  <a:pt x="16778" y="1968"/>
                  <a:pt x="16572" y="2043"/>
                  <a:pt x="16400" y="2146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6"/>
                </a:lnTo>
                <a:cubicBezTo>
                  <a:pt x="5028" y="2043"/>
                  <a:pt x="4822" y="1968"/>
                  <a:pt x="4625" y="1968"/>
                </a:cubicBezTo>
                <a:cubicBezTo>
                  <a:pt x="4464" y="1968"/>
                  <a:pt x="4308" y="2018"/>
                  <a:pt x="4181" y="2146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1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1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9"/>
                </a:cubicBezTo>
                <a:lnTo>
                  <a:pt x="2145" y="16400"/>
                </a:lnTo>
                <a:cubicBezTo>
                  <a:pt x="1959" y="16714"/>
                  <a:pt x="1864" y="17138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3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3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8"/>
                  <a:pt x="19641" y="16714"/>
                  <a:pt x="19455" y="16400"/>
                </a:cubicBezTo>
                <a:lnTo>
                  <a:pt x="18902" y="15479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1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rgbClr val="4ACBD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7" name="Shape 3664">
            <a:extLst>
              <a:ext uri="{FF2B5EF4-FFF2-40B4-BE49-F238E27FC236}">
                <a16:creationId xmlns:a16="http://schemas.microsoft.com/office/drawing/2014/main" id="{9EFF6D4A-0F6F-4C41-A6BD-9A2791687940}"/>
              </a:ext>
            </a:extLst>
          </p:cNvPr>
          <p:cNvSpPr/>
          <p:nvPr/>
        </p:nvSpPr>
        <p:spPr>
          <a:xfrm>
            <a:off x="203385" y="3076065"/>
            <a:ext cx="279401" cy="280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7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3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8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3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7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7"/>
                  <a:pt x="2616" y="8979"/>
                  <a:pt x="2708" y="8634"/>
                </a:cubicBezTo>
                <a:cubicBezTo>
                  <a:pt x="2897" y="7928"/>
                  <a:pt x="3179" y="7250"/>
                  <a:pt x="3548" y="6615"/>
                </a:cubicBezTo>
                <a:cubicBezTo>
                  <a:pt x="3727" y="6305"/>
                  <a:pt x="3724" y="5924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4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7"/>
                  <a:pt x="5951" y="3683"/>
                  <a:pt x="6127" y="3683"/>
                </a:cubicBezTo>
                <a:cubicBezTo>
                  <a:pt x="6296" y="3683"/>
                  <a:pt x="6465" y="3640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40"/>
                  <a:pt x="15304" y="3683"/>
                  <a:pt x="15473" y="3683"/>
                </a:cubicBezTo>
                <a:cubicBezTo>
                  <a:pt x="15648" y="3683"/>
                  <a:pt x="15822" y="3637"/>
                  <a:pt x="15978" y="3544"/>
                </a:cubicBezTo>
                <a:lnTo>
                  <a:pt x="16884" y="3000"/>
                </a:lnTo>
                <a:lnTo>
                  <a:pt x="18600" y="4714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7"/>
                </a:lnTo>
                <a:cubicBezTo>
                  <a:pt x="17876" y="5924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7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1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6"/>
                </a:lnTo>
                <a:cubicBezTo>
                  <a:pt x="17292" y="2018"/>
                  <a:pt x="17136" y="1968"/>
                  <a:pt x="16975" y="1968"/>
                </a:cubicBezTo>
                <a:cubicBezTo>
                  <a:pt x="16778" y="1968"/>
                  <a:pt x="16572" y="2043"/>
                  <a:pt x="16400" y="2146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6"/>
                </a:lnTo>
                <a:cubicBezTo>
                  <a:pt x="5028" y="2043"/>
                  <a:pt x="4822" y="1968"/>
                  <a:pt x="4625" y="1968"/>
                </a:cubicBezTo>
                <a:cubicBezTo>
                  <a:pt x="4464" y="1968"/>
                  <a:pt x="4308" y="2018"/>
                  <a:pt x="4181" y="2146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1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1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9"/>
                </a:cubicBezTo>
                <a:lnTo>
                  <a:pt x="2145" y="16400"/>
                </a:lnTo>
                <a:cubicBezTo>
                  <a:pt x="1959" y="16714"/>
                  <a:pt x="1864" y="17138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3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3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8"/>
                  <a:pt x="19641" y="16714"/>
                  <a:pt x="19455" y="16400"/>
                </a:cubicBezTo>
                <a:lnTo>
                  <a:pt x="18902" y="15479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1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rgbClr val="4ACBD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8" name="Shape 3664">
            <a:extLst>
              <a:ext uri="{FF2B5EF4-FFF2-40B4-BE49-F238E27FC236}">
                <a16:creationId xmlns:a16="http://schemas.microsoft.com/office/drawing/2014/main" id="{0BB082D6-5378-3147-8B38-AAC512E18ED7}"/>
              </a:ext>
            </a:extLst>
          </p:cNvPr>
          <p:cNvSpPr/>
          <p:nvPr/>
        </p:nvSpPr>
        <p:spPr>
          <a:xfrm>
            <a:off x="203384" y="3746474"/>
            <a:ext cx="279401" cy="280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7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3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8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3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7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7"/>
                  <a:pt x="2616" y="8979"/>
                  <a:pt x="2708" y="8634"/>
                </a:cubicBezTo>
                <a:cubicBezTo>
                  <a:pt x="2897" y="7928"/>
                  <a:pt x="3179" y="7250"/>
                  <a:pt x="3548" y="6615"/>
                </a:cubicBezTo>
                <a:cubicBezTo>
                  <a:pt x="3727" y="6305"/>
                  <a:pt x="3724" y="5924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4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7"/>
                  <a:pt x="5951" y="3683"/>
                  <a:pt x="6127" y="3683"/>
                </a:cubicBezTo>
                <a:cubicBezTo>
                  <a:pt x="6296" y="3683"/>
                  <a:pt x="6465" y="3640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40"/>
                  <a:pt x="15304" y="3683"/>
                  <a:pt x="15473" y="3683"/>
                </a:cubicBezTo>
                <a:cubicBezTo>
                  <a:pt x="15648" y="3683"/>
                  <a:pt x="15822" y="3637"/>
                  <a:pt x="15978" y="3544"/>
                </a:cubicBezTo>
                <a:lnTo>
                  <a:pt x="16884" y="3000"/>
                </a:lnTo>
                <a:lnTo>
                  <a:pt x="18600" y="4714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7"/>
                </a:lnTo>
                <a:cubicBezTo>
                  <a:pt x="17876" y="5924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7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1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6"/>
                </a:lnTo>
                <a:cubicBezTo>
                  <a:pt x="17292" y="2018"/>
                  <a:pt x="17136" y="1968"/>
                  <a:pt x="16975" y="1968"/>
                </a:cubicBezTo>
                <a:cubicBezTo>
                  <a:pt x="16778" y="1968"/>
                  <a:pt x="16572" y="2043"/>
                  <a:pt x="16400" y="2146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6"/>
                </a:lnTo>
                <a:cubicBezTo>
                  <a:pt x="5028" y="2043"/>
                  <a:pt x="4822" y="1968"/>
                  <a:pt x="4625" y="1968"/>
                </a:cubicBezTo>
                <a:cubicBezTo>
                  <a:pt x="4464" y="1968"/>
                  <a:pt x="4308" y="2018"/>
                  <a:pt x="4181" y="2146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1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1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9"/>
                </a:cubicBezTo>
                <a:lnTo>
                  <a:pt x="2145" y="16400"/>
                </a:lnTo>
                <a:cubicBezTo>
                  <a:pt x="1959" y="16714"/>
                  <a:pt x="1864" y="17138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3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3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8"/>
                  <a:pt x="19641" y="16714"/>
                  <a:pt x="19455" y="16400"/>
                </a:cubicBezTo>
                <a:lnTo>
                  <a:pt x="18902" y="15479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1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rgbClr val="4ACBD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0" name="Shape 3664">
            <a:extLst>
              <a:ext uri="{FF2B5EF4-FFF2-40B4-BE49-F238E27FC236}">
                <a16:creationId xmlns:a16="http://schemas.microsoft.com/office/drawing/2014/main" id="{7FD9BC57-6A14-894C-9B2B-8BB742198D3B}"/>
              </a:ext>
            </a:extLst>
          </p:cNvPr>
          <p:cNvSpPr/>
          <p:nvPr/>
        </p:nvSpPr>
        <p:spPr>
          <a:xfrm>
            <a:off x="207500" y="4360390"/>
            <a:ext cx="279401" cy="280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7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3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8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3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7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7"/>
                  <a:pt x="2616" y="8979"/>
                  <a:pt x="2708" y="8634"/>
                </a:cubicBezTo>
                <a:cubicBezTo>
                  <a:pt x="2897" y="7928"/>
                  <a:pt x="3179" y="7250"/>
                  <a:pt x="3548" y="6615"/>
                </a:cubicBezTo>
                <a:cubicBezTo>
                  <a:pt x="3727" y="6305"/>
                  <a:pt x="3724" y="5924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4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7"/>
                  <a:pt x="5951" y="3683"/>
                  <a:pt x="6127" y="3683"/>
                </a:cubicBezTo>
                <a:cubicBezTo>
                  <a:pt x="6296" y="3683"/>
                  <a:pt x="6465" y="3640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40"/>
                  <a:pt x="15304" y="3683"/>
                  <a:pt x="15473" y="3683"/>
                </a:cubicBezTo>
                <a:cubicBezTo>
                  <a:pt x="15648" y="3683"/>
                  <a:pt x="15822" y="3637"/>
                  <a:pt x="15978" y="3544"/>
                </a:cubicBezTo>
                <a:lnTo>
                  <a:pt x="16884" y="3000"/>
                </a:lnTo>
                <a:lnTo>
                  <a:pt x="18600" y="4714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7"/>
                </a:lnTo>
                <a:cubicBezTo>
                  <a:pt x="17876" y="5924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7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1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6"/>
                </a:lnTo>
                <a:cubicBezTo>
                  <a:pt x="17292" y="2018"/>
                  <a:pt x="17136" y="1968"/>
                  <a:pt x="16975" y="1968"/>
                </a:cubicBezTo>
                <a:cubicBezTo>
                  <a:pt x="16778" y="1968"/>
                  <a:pt x="16572" y="2043"/>
                  <a:pt x="16400" y="2146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6"/>
                </a:lnTo>
                <a:cubicBezTo>
                  <a:pt x="5028" y="2043"/>
                  <a:pt x="4822" y="1968"/>
                  <a:pt x="4625" y="1968"/>
                </a:cubicBezTo>
                <a:cubicBezTo>
                  <a:pt x="4464" y="1968"/>
                  <a:pt x="4308" y="2018"/>
                  <a:pt x="4181" y="2146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1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1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9"/>
                </a:cubicBezTo>
                <a:lnTo>
                  <a:pt x="2145" y="16400"/>
                </a:lnTo>
                <a:cubicBezTo>
                  <a:pt x="1959" y="16714"/>
                  <a:pt x="1864" y="17138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3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3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8"/>
                  <a:pt x="19641" y="16714"/>
                  <a:pt x="19455" y="16400"/>
                </a:cubicBezTo>
                <a:lnTo>
                  <a:pt x="18902" y="15479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1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rgbClr val="4ACBD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BDD0B65B-6E1B-8B49-9865-922524DE91E3}"/>
              </a:ext>
            </a:extLst>
          </p:cNvPr>
          <p:cNvSpPr/>
          <p:nvPr/>
        </p:nvSpPr>
        <p:spPr>
          <a:xfrm rot="5400000">
            <a:off x="1011413" y="-181610"/>
            <a:ext cx="334743" cy="2357568"/>
          </a:xfrm>
          <a:prstGeom prst="rect">
            <a:avLst/>
          </a:prstGeom>
          <a:solidFill>
            <a:srgbClr val="C7F46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863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" name="Picture 30" descr="Picture 30"/>
          <p:cNvPicPr>
            <a:picLocks noChangeAspect="1"/>
          </p:cNvPicPr>
          <p:nvPr/>
        </p:nvPicPr>
        <p:blipFill>
          <a:blip r:embed="rId2"/>
          <a:srcRect l="34551" r="36553" b="22363"/>
          <a:stretch>
            <a:fillRect/>
          </a:stretch>
        </p:blipFill>
        <p:spPr>
          <a:xfrm>
            <a:off x="0" y="-1"/>
            <a:ext cx="40386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605" name="Rectangle 18"/>
          <p:cNvSpPr/>
          <p:nvPr/>
        </p:nvSpPr>
        <p:spPr>
          <a:xfrm>
            <a:off x="2040695" y="0"/>
            <a:ext cx="347391" cy="3698789"/>
          </a:xfrm>
          <a:prstGeom prst="rect">
            <a:avLst/>
          </a:prstGeom>
          <a:solidFill>
            <a:srgbClr val="4ACBD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607" name="TextBox 7"/>
          <p:cNvSpPr txBox="1"/>
          <p:nvPr/>
        </p:nvSpPr>
        <p:spPr>
          <a:xfrm>
            <a:off x="2442160" y="658350"/>
            <a:ext cx="3087705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3600" b="1">
                <a:solidFill>
                  <a:srgbClr val="404040"/>
                </a:solidFill>
              </a:defRPr>
            </a:pPr>
            <a:r>
              <a:rPr lang="sr-Latn-RS" dirty="0"/>
              <a:t>Efekti naplativosti </a:t>
            </a:r>
            <a:endParaRPr dirty="0"/>
          </a:p>
        </p:txBody>
      </p:sp>
      <p:sp>
        <p:nvSpPr>
          <p:cNvPr id="612" name="Straight Connector 29"/>
          <p:cNvSpPr/>
          <p:nvPr/>
        </p:nvSpPr>
        <p:spPr>
          <a:xfrm flipV="1">
            <a:off x="1481683" y="5679198"/>
            <a:ext cx="9955574" cy="0"/>
          </a:xfrm>
          <a:prstGeom prst="line">
            <a:avLst/>
          </a:prstGeom>
          <a:ln w="6350">
            <a:solidFill>
              <a:srgbClr val="595959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13" name="TextBox 32"/>
          <p:cNvSpPr txBox="1"/>
          <p:nvPr/>
        </p:nvSpPr>
        <p:spPr>
          <a:xfrm>
            <a:off x="4626690" y="3357395"/>
            <a:ext cx="621965" cy="496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50000"/>
              </a:lnSpc>
              <a:defRPr sz="2400">
                <a:solidFill>
                  <a:srgbClr val="404040"/>
                </a:solidFill>
                <a:latin typeface="Oscine Light"/>
                <a:ea typeface="Oscine Light"/>
                <a:cs typeface="Oscine Light"/>
                <a:sym typeface="Oscine Light"/>
              </a:defRPr>
            </a:lvl1pPr>
          </a:lstStyle>
          <a:p>
            <a:r>
              <a:rPr dirty="0"/>
              <a:t>200</a:t>
            </a:r>
            <a:r>
              <a:rPr lang="sr-Latn-RS" dirty="0"/>
              <a:t>5</a:t>
            </a:r>
            <a:endParaRPr dirty="0"/>
          </a:p>
        </p:txBody>
      </p:sp>
      <p:sp>
        <p:nvSpPr>
          <p:cNvPr id="614" name="TextBox 33"/>
          <p:cNvSpPr txBox="1"/>
          <p:nvPr/>
        </p:nvSpPr>
        <p:spPr>
          <a:xfrm>
            <a:off x="1568121" y="4078842"/>
            <a:ext cx="2760688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defRPr sz="2400">
                <a:solidFill>
                  <a:srgbClr val="404040"/>
                </a:solidFill>
                <a:latin typeface="Oscine Light"/>
                <a:ea typeface="Oscine Light"/>
                <a:cs typeface="Oscine Light"/>
                <a:sym typeface="Oscine Light"/>
              </a:defRPr>
            </a:pPr>
            <a:r>
              <a:rPr lang="sr-Latn-BA" dirty="0"/>
              <a:t>KP </a:t>
            </a:r>
            <a:r>
              <a:t>Vodovod	</a:t>
            </a:r>
            <a:r>
              <a:rPr dirty="0"/>
              <a:t>		</a:t>
            </a:r>
            <a:endParaRPr b="1" dirty="0"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615" name="TextBox 34"/>
          <p:cNvSpPr txBox="1"/>
          <p:nvPr/>
        </p:nvSpPr>
        <p:spPr>
          <a:xfrm>
            <a:off x="1553606" y="4659896"/>
            <a:ext cx="3825789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defRPr sz="2400">
                <a:solidFill>
                  <a:srgbClr val="404040"/>
                </a:solidFill>
                <a:latin typeface="Oscine Light"/>
                <a:ea typeface="Oscine Light"/>
                <a:cs typeface="Oscine Light"/>
                <a:sym typeface="Oscine Light"/>
              </a:defRPr>
            </a:pPr>
            <a:r>
              <a:rPr lang="sr-Latn-BA" dirty="0"/>
              <a:t>KP </a:t>
            </a:r>
            <a:r>
              <a:t>Gradska </a:t>
            </a:r>
            <a:r>
              <a:rPr dirty="0" err="1"/>
              <a:t>čistoća</a:t>
            </a:r>
            <a:r>
              <a:rPr dirty="0"/>
              <a:t>	</a:t>
            </a:r>
            <a:r>
              <a:rPr lang="sr-Latn-RS" dirty="0"/>
              <a:t>	</a:t>
            </a:r>
            <a:endParaRPr b="1" dirty="0"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616" name="TextBox 35"/>
          <p:cNvSpPr txBox="1"/>
          <p:nvPr/>
        </p:nvSpPr>
        <p:spPr>
          <a:xfrm>
            <a:off x="1568121" y="5119533"/>
            <a:ext cx="2350736" cy="1053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defRPr sz="2400">
                <a:solidFill>
                  <a:srgbClr val="404040"/>
                </a:solidFill>
                <a:latin typeface="Oscine Light"/>
                <a:ea typeface="Oscine Light"/>
                <a:cs typeface="Oscine Light"/>
                <a:sym typeface="Oscine Light"/>
              </a:defRPr>
            </a:pPr>
            <a:r>
              <a:rPr dirty="0"/>
              <a:t>Grad 				</a:t>
            </a:r>
            <a:endParaRPr b="1" dirty="0"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617" name="TextBox 36"/>
          <p:cNvSpPr txBox="1"/>
          <p:nvPr/>
        </p:nvSpPr>
        <p:spPr>
          <a:xfrm>
            <a:off x="6129666" y="3441433"/>
            <a:ext cx="62196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defRPr sz="2400">
                <a:solidFill>
                  <a:srgbClr val="404040"/>
                </a:solidFill>
                <a:latin typeface="Oscine Light"/>
                <a:ea typeface="Oscine Light"/>
                <a:cs typeface="Oscine Light"/>
                <a:sym typeface="Oscine Light"/>
              </a:defRPr>
            </a:pPr>
            <a:r>
              <a:rPr lang="sr-Latn-RS" dirty="0"/>
              <a:t>2007</a:t>
            </a:r>
            <a:endParaRPr dirty="0"/>
          </a:p>
        </p:txBody>
      </p:sp>
      <p:sp>
        <p:nvSpPr>
          <p:cNvPr id="619" name="Shape 3696"/>
          <p:cNvSpPr/>
          <p:nvPr/>
        </p:nvSpPr>
        <p:spPr>
          <a:xfrm>
            <a:off x="4711183" y="2829844"/>
            <a:ext cx="401380" cy="4013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13255"/>
                </a:moveTo>
                <a:lnTo>
                  <a:pt x="5400" y="13255"/>
                </a:lnTo>
                <a:lnTo>
                  <a:pt x="5400" y="15218"/>
                </a:lnTo>
                <a:lnTo>
                  <a:pt x="7364" y="15218"/>
                </a:lnTo>
                <a:cubicBezTo>
                  <a:pt x="7364" y="15218"/>
                  <a:pt x="7364" y="13255"/>
                  <a:pt x="7364" y="13255"/>
                </a:cubicBezTo>
                <a:close/>
                <a:moveTo>
                  <a:pt x="7364" y="16691"/>
                </a:moveTo>
                <a:lnTo>
                  <a:pt x="5400" y="16691"/>
                </a:lnTo>
                <a:lnTo>
                  <a:pt x="5400" y="18655"/>
                </a:lnTo>
                <a:lnTo>
                  <a:pt x="7364" y="18655"/>
                </a:lnTo>
                <a:cubicBezTo>
                  <a:pt x="7364" y="18655"/>
                  <a:pt x="7364" y="16691"/>
                  <a:pt x="7364" y="16691"/>
                </a:cubicBezTo>
                <a:close/>
                <a:moveTo>
                  <a:pt x="7364" y="9818"/>
                </a:moveTo>
                <a:lnTo>
                  <a:pt x="5400" y="9818"/>
                </a:lnTo>
                <a:lnTo>
                  <a:pt x="5400" y="11782"/>
                </a:lnTo>
                <a:lnTo>
                  <a:pt x="7364" y="11782"/>
                </a:lnTo>
                <a:cubicBezTo>
                  <a:pt x="7364" y="11782"/>
                  <a:pt x="7364" y="9818"/>
                  <a:pt x="7364" y="9818"/>
                </a:cubicBezTo>
                <a:close/>
                <a:moveTo>
                  <a:pt x="4418" y="16691"/>
                </a:moveTo>
                <a:lnTo>
                  <a:pt x="2455" y="16691"/>
                </a:lnTo>
                <a:lnTo>
                  <a:pt x="2455" y="18655"/>
                </a:lnTo>
                <a:lnTo>
                  <a:pt x="4418" y="18655"/>
                </a:lnTo>
                <a:cubicBezTo>
                  <a:pt x="4418" y="18655"/>
                  <a:pt x="4418" y="16691"/>
                  <a:pt x="4418" y="16691"/>
                </a:cubicBezTo>
                <a:close/>
                <a:moveTo>
                  <a:pt x="20618" y="6873"/>
                </a:moveTo>
                <a:lnTo>
                  <a:pt x="982" y="6873"/>
                </a:lnTo>
                <a:lnTo>
                  <a:pt x="982" y="3928"/>
                </a:lnTo>
                <a:cubicBezTo>
                  <a:pt x="982" y="3386"/>
                  <a:pt x="1422" y="2945"/>
                  <a:pt x="1964" y="2945"/>
                </a:cubicBezTo>
                <a:lnTo>
                  <a:pt x="3927" y="2945"/>
                </a:lnTo>
                <a:lnTo>
                  <a:pt x="3927" y="4418"/>
                </a:lnTo>
                <a:cubicBezTo>
                  <a:pt x="3927" y="4690"/>
                  <a:pt x="4147" y="4909"/>
                  <a:pt x="4418" y="4909"/>
                </a:cubicBezTo>
                <a:cubicBezTo>
                  <a:pt x="4690" y="4909"/>
                  <a:pt x="4909" y="4690"/>
                  <a:pt x="4909" y="4418"/>
                </a:cubicBezTo>
                <a:lnTo>
                  <a:pt x="4909" y="2945"/>
                </a:lnTo>
                <a:lnTo>
                  <a:pt x="16691" y="2945"/>
                </a:lnTo>
                <a:lnTo>
                  <a:pt x="16691" y="4418"/>
                </a:lnTo>
                <a:cubicBezTo>
                  <a:pt x="16691" y="4690"/>
                  <a:pt x="16910" y="4909"/>
                  <a:pt x="17182" y="4909"/>
                </a:cubicBezTo>
                <a:cubicBezTo>
                  <a:pt x="17453" y="4909"/>
                  <a:pt x="17673" y="4690"/>
                  <a:pt x="17673" y="4418"/>
                </a:cubicBezTo>
                <a:lnTo>
                  <a:pt x="17673" y="2945"/>
                </a:lnTo>
                <a:lnTo>
                  <a:pt x="19636" y="2945"/>
                </a:lnTo>
                <a:cubicBezTo>
                  <a:pt x="20178" y="2945"/>
                  <a:pt x="20618" y="3386"/>
                  <a:pt x="20618" y="3928"/>
                </a:cubicBezTo>
                <a:cubicBezTo>
                  <a:pt x="20618" y="3928"/>
                  <a:pt x="20618" y="6873"/>
                  <a:pt x="20618" y="6873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9636" y="1964"/>
                </a:moveTo>
                <a:lnTo>
                  <a:pt x="17673" y="1964"/>
                </a:lnTo>
                <a:lnTo>
                  <a:pt x="17673" y="491"/>
                </a:lnTo>
                <a:cubicBezTo>
                  <a:pt x="17673" y="221"/>
                  <a:pt x="17453" y="0"/>
                  <a:pt x="17182" y="0"/>
                </a:cubicBezTo>
                <a:cubicBezTo>
                  <a:pt x="16910" y="0"/>
                  <a:pt x="16691" y="221"/>
                  <a:pt x="16691" y="491"/>
                </a:cubicBezTo>
                <a:lnTo>
                  <a:pt x="16691" y="1964"/>
                </a:lnTo>
                <a:lnTo>
                  <a:pt x="4909" y="1964"/>
                </a:lnTo>
                <a:lnTo>
                  <a:pt x="4909" y="491"/>
                </a:lnTo>
                <a:cubicBezTo>
                  <a:pt x="4909" y="221"/>
                  <a:pt x="4690" y="0"/>
                  <a:pt x="4418" y="0"/>
                </a:cubicBezTo>
                <a:cubicBezTo>
                  <a:pt x="4147" y="0"/>
                  <a:pt x="3927" y="221"/>
                  <a:pt x="3927" y="491"/>
                </a:cubicBezTo>
                <a:lnTo>
                  <a:pt x="3927" y="1964"/>
                </a:lnTo>
                <a:lnTo>
                  <a:pt x="1964" y="1964"/>
                </a:lnTo>
                <a:cubicBezTo>
                  <a:pt x="879" y="1964"/>
                  <a:pt x="0" y="2843"/>
                  <a:pt x="0" y="3928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8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4418" y="9818"/>
                </a:moveTo>
                <a:lnTo>
                  <a:pt x="2455" y="9818"/>
                </a:lnTo>
                <a:lnTo>
                  <a:pt x="2455" y="11782"/>
                </a:lnTo>
                <a:lnTo>
                  <a:pt x="4418" y="11782"/>
                </a:lnTo>
                <a:cubicBezTo>
                  <a:pt x="4418" y="11782"/>
                  <a:pt x="4418" y="9818"/>
                  <a:pt x="4418" y="9818"/>
                </a:cubicBezTo>
                <a:close/>
                <a:moveTo>
                  <a:pt x="4418" y="13255"/>
                </a:moveTo>
                <a:lnTo>
                  <a:pt x="2455" y="13255"/>
                </a:lnTo>
                <a:lnTo>
                  <a:pt x="2455" y="15218"/>
                </a:lnTo>
                <a:lnTo>
                  <a:pt x="4418" y="15218"/>
                </a:lnTo>
                <a:cubicBezTo>
                  <a:pt x="4418" y="15218"/>
                  <a:pt x="4418" y="13255"/>
                  <a:pt x="4418" y="13255"/>
                </a:cubicBezTo>
                <a:close/>
                <a:moveTo>
                  <a:pt x="10309" y="16691"/>
                </a:moveTo>
                <a:lnTo>
                  <a:pt x="8345" y="16691"/>
                </a:lnTo>
                <a:lnTo>
                  <a:pt x="8345" y="18655"/>
                </a:lnTo>
                <a:lnTo>
                  <a:pt x="10309" y="18655"/>
                </a:lnTo>
                <a:cubicBezTo>
                  <a:pt x="10309" y="18655"/>
                  <a:pt x="10309" y="16691"/>
                  <a:pt x="10309" y="16691"/>
                </a:cubicBezTo>
                <a:close/>
                <a:moveTo>
                  <a:pt x="10309" y="9818"/>
                </a:moveTo>
                <a:lnTo>
                  <a:pt x="8345" y="9818"/>
                </a:lnTo>
                <a:lnTo>
                  <a:pt x="8345" y="11782"/>
                </a:lnTo>
                <a:lnTo>
                  <a:pt x="10309" y="11782"/>
                </a:lnTo>
                <a:cubicBezTo>
                  <a:pt x="10309" y="11782"/>
                  <a:pt x="10309" y="9818"/>
                  <a:pt x="10309" y="9818"/>
                </a:cubicBezTo>
                <a:close/>
                <a:moveTo>
                  <a:pt x="10309" y="13255"/>
                </a:moveTo>
                <a:lnTo>
                  <a:pt x="8345" y="13255"/>
                </a:lnTo>
                <a:lnTo>
                  <a:pt x="8345" y="15218"/>
                </a:lnTo>
                <a:lnTo>
                  <a:pt x="10309" y="15218"/>
                </a:lnTo>
                <a:cubicBezTo>
                  <a:pt x="10309" y="15218"/>
                  <a:pt x="10309" y="13255"/>
                  <a:pt x="10309" y="13255"/>
                </a:cubicBezTo>
                <a:close/>
                <a:moveTo>
                  <a:pt x="19145" y="13255"/>
                </a:moveTo>
                <a:lnTo>
                  <a:pt x="17182" y="13255"/>
                </a:lnTo>
                <a:lnTo>
                  <a:pt x="17182" y="15218"/>
                </a:lnTo>
                <a:lnTo>
                  <a:pt x="19145" y="15218"/>
                </a:lnTo>
                <a:cubicBezTo>
                  <a:pt x="19145" y="15218"/>
                  <a:pt x="19145" y="13255"/>
                  <a:pt x="19145" y="13255"/>
                </a:cubicBezTo>
                <a:close/>
                <a:moveTo>
                  <a:pt x="16200" y="13255"/>
                </a:moveTo>
                <a:lnTo>
                  <a:pt x="14236" y="13255"/>
                </a:lnTo>
                <a:lnTo>
                  <a:pt x="14236" y="15218"/>
                </a:lnTo>
                <a:lnTo>
                  <a:pt x="16200" y="15218"/>
                </a:lnTo>
                <a:cubicBezTo>
                  <a:pt x="16200" y="15218"/>
                  <a:pt x="16200" y="13255"/>
                  <a:pt x="16200" y="13255"/>
                </a:cubicBezTo>
                <a:close/>
                <a:moveTo>
                  <a:pt x="19145" y="9818"/>
                </a:moveTo>
                <a:lnTo>
                  <a:pt x="17182" y="9818"/>
                </a:lnTo>
                <a:lnTo>
                  <a:pt x="17182" y="11782"/>
                </a:lnTo>
                <a:lnTo>
                  <a:pt x="19145" y="11782"/>
                </a:lnTo>
                <a:cubicBezTo>
                  <a:pt x="19145" y="11782"/>
                  <a:pt x="19145" y="9818"/>
                  <a:pt x="19145" y="9818"/>
                </a:cubicBezTo>
                <a:close/>
                <a:moveTo>
                  <a:pt x="16200" y="9818"/>
                </a:moveTo>
                <a:lnTo>
                  <a:pt x="14236" y="9818"/>
                </a:lnTo>
                <a:lnTo>
                  <a:pt x="14236" y="11782"/>
                </a:lnTo>
                <a:lnTo>
                  <a:pt x="16200" y="11782"/>
                </a:lnTo>
                <a:cubicBezTo>
                  <a:pt x="16200" y="11782"/>
                  <a:pt x="16200" y="9818"/>
                  <a:pt x="16200" y="9818"/>
                </a:cubicBezTo>
                <a:close/>
                <a:moveTo>
                  <a:pt x="13255" y="16691"/>
                </a:moveTo>
                <a:lnTo>
                  <a:pt x="11291" y="16691"/>
                </a:lnTo>
                <a:lnTo>
                  <a:pt x="11291" y="18655"/>
                </a:lnTo>
                <a:lnTo>
                  <a:pt x="13255" y="18655"/>
                </a:lnTo>
                <a:cubicBezTo>
                  <a:pt x="13255" y="18655"/>
                  <a:pt x="13255" y="16691"/>
                  <a:pt x="13255" y="16691"/>
                </a:cubicBezTo>
                <a:close/>
                <a:moveTo>
                  <a:pt x="13255" y="9818"/>
                </a:moveTo>
                <a:lnTo>
                  <a:pt x="11291" y="9818"/>
                </a:lnTo>
                <a:lnTo>
                  <a:pt x="11291" y="11782"/>
                </a:lnTo>
                <a:lnTo>
                  <a:pt x="13255" y="11782"/>
                </a:lnTo>
                <a:cubicBezTo>
                  <a:pt x="13255" y="11782"/>
                  <a:pt x="13255" y="9818"/>
                  <a:pt x="13255" y="9818"/>
                </a:cubicBezTo>
                <a:close/>
                <a:moveTo>
                  <a:pt x="13255" y="13255"/>
                </a:moveTo>
                <a:lnTo>
                  <a:pt x="11291" y="13255"/>
                </a:lnTo>
                <a:lnTo>
                  <a:pt x="11291" y="15218"/>
                </a:lnTo>
                <a:lnTo>
                  <a:pt x="13255" y="15218"/>
                </a:lnTo>
                <a:cubicBezTo>
                  <a:pt x="13255" y="15218"/>
                  <a:pt x="13255" y="13255"/>
                  <a:pt x="13255" y="13255"/>
                </a:cubicBezTo>
                <a:close/>
              </a:path>
            </a:pathLst>
          </a:custGeom>
          <a:solidFill>
            <a:srgbClr val="C7F464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20" name="Shape 3696"/>
          <p:cNvSpPr/>
          <p:nvPr/>
        </p:nvSpPr>
        <p:spPr>
          <a:xfrm>
            <a:off x="6248357" y="2816371"/>
            <a:ext cx="401380" cy="4013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13255"/>
                </a:moveTo>
                <a:lnTo>
                  <a:pt x="5400" y="13255"/>
                </a:lnTo>
                <a:lnTo>
                  <a:pt x="5400" y="15218"/>
                </a:lnTo>
                <a:lnTo>
                  <a:pt x="7364" y="15218"/>
                </a:lnTo>
                <a:cubicBezTo>
                  <a:pt x="7364" y="15218"/>
                  <a:pt x="7364" y="13255"/>
                  <a:pt x="7364" y="13255"/>
                </a:cubicBezTo>
                <a:close/>
                <a:moveTo>
                  <a:pt x="7364" y="16691"/>
                </a:moveTo>
                <a:lnTo>
                  <a:pt x="5400" y="16691"/>
                </a:lnTo>
                <a:lnTo>
                  <a:pt x="5400" y="18655"/>
                </a:lnTo>
                <a:lnTo>
                  <a:pt x="7364" y="18655"/>
                </a:lnTo>
                <a:cubicBezTo>
                  <a:pt x="7364" y="18655"/>
                  <a:pt x="7364" y="16691"/>
                  <a:pt x="7364" y="16691"/>
                </a:cubicBezTo>
                <a:close/>
                <a:moveTo>
                  <a:pt x="7364" y="9818"/>
                </a:moveTo>
                <a:lnTo>
                  <a:pt x="5400" y="9818"/>
                </a:lnTo>
                <a:lnTo>
                  <a:pt x="5400" y="11782"/>
                </a:lnTo>
                <a:lnTo>
                  <a:pt x="7364" y="11782"/>
                </a:lnTo>
                <a:cubicBezTo>
                  <a:pt x="7364" y="11782"/>
                  <a:pt x="7364" y="9818"/>
                  <a:pt x="7364" y="9818"/>
                </a:cubicBezTo>
                <a:close/>
                <a:moveTo>
                  <a:pt x="4418" y="16691"/>
                </a:moveTo>
                <a:lnTo>
                  <a:pt x="2455" y="16691"/>
                </a:lnTo>
                <a:lnTo>
                  <a:pt x="2455" y="18655"/>
                </a:lnTo>
                <a:lnTo>
                  <a:pt x="4418" y="18655"/>
                </a:lnTo>
                <a:cubicBezTo>
                  <a:pt x="4418" y="18655"/>
                  <a:pt x="4418" y="16691"/>
                  <a:pt x="4418" y="16691"/>
                </a:cubicBezTo>
                <a:close/>
                <a:moveTo>
                  <a:pt x="20618" y="6873"/>
                </a:moveTo>
                <a:lnTo>
                  <a:pt x="982" y="6873"/>
                </a:lnTo>
                <a:lnTo>
                  <a:pt x="982" y="3928"/>
                </a:lnTo>
                <a:cubicBezTo>
                  <a:pt x="982" y="3386"/>
                  <a:pt x="1422" y="2945"/>
                  <a:pt x="1964" y="2945"/>
                </a:cubicBezTo>
                <a:lnTo>
                  <a:pt x="3927" y="2945"/>
                </a:lnTo>
                <a:lnTo>
                  <a:pt x="3927" y="4418"/>
                </a:lnTo>
                <a:cubicBezTo>
                  <a:pt x="3927" y="4690"/>
                  <a:pt x="4147" y="4909"/>
                  <a:pt x="4418" y="4909"/>
                </a:cubicBezTo>
                <a:cubicBezTo>
                  <a:pt x="4690" y="4909"/>
                  <a:pt x="4909" y="4690"/>
                  <a:pt x="4909" y="4418"/>
                </a:cubicBezTo>
                <a:lnTo>
                  <a:pt x="4909" y="2945"/>
                </a:lnTo>
                <a:lnTo>
                  <a:pt x="16691" y="2945"/>
                </a:lnTo>
                <a:lnTo>
                  <a:pt x="16691" y="4418"/>
                </a:lnTo>
                <a:cubicBezTo>
                  <a:pt x="16691" y="4690"/>
                  <a:pt x="16910" y="4909"/>
                  <a:pt x="17182" y="4909"/>
                </a:cubicBezTo>
                <a:cubicBezTo>
                  <a:pt x="17453" y="4909"/>
                  <a:pt x="17673" y="4690"/>
                  <a:pt x="17673" y="4418"/>
                </a:cubicBezTo>
                <a:lnTo>
                  <a:pt x="17673" y="2945"/>
                </a:lnTo>
                <a:lnTo>
                  <a:pt x="19636" y="2945"/>
                </a:lnTo>
                <a:cubicBezTo>
                  <a:pt x="20178" y="2945"/>
                  <a:pt x="20618" y="3386"/>
                  <a:pt x="20618" y="3928"/>
                </a:cubicBezTo>
                <a:cubicBezTo>
                  <a:pt x="20618" y="3928"/>
                  <a:pt x="20618" y="6873"/>
                  <a:pt x="20618" y="6873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9636" y="1964"/>
                </a:moveTo>
                <a:lnTo>
                  <a:pt x="17673" y="1964"/>
                </a:lnTo>
                <a:lnTo>
                  <a:pt x="17673" y="491"/>
                </a:lnTo>
                <a:cubicBezTo>
                  <a:pt x="17673" y="221"/>
                  <a:pt x="17453" y="0"/>
                  <a:pt x="17182" y="0"/>
                </a:cubicBezTo>
                <a:cubicBezTo>
                  <a:pt x="16910" y="0"/>
                  <a:pt x="16691" y="221"/>
                  <a:pt x="16691" y="491"/>
                </a:cubicBezTo>
                <a:lnTo>
                  <a:pt x="16691" y="1964"/>
                </a:lnTo>
                <a:lnTo>
                  <a:pt x="4909" y="1964"/>
                </a:lnTo>
                <a:lnTo>
                  <a:pt x="4909" y="491"/>
                </a:lnTo>
                <a:cubicBezTo>
                  <a:pt x="4909" y="221"/>
                  <a:pt x="4690" y="0"/>
                  <a:pt x="4418" y="0"/>
                </a:cubicBezTo>
                <a:cubicBezTo>
                  <a:pt x="4147" y="0"/>
                  <a:pt x="3927" y="221"/>
                  <a:pt x="3927" y="491"/>
                </a:cubicBezTo>
                <a:lnTo>
                  <a:pt x="3927" y="1964"/>
                </a:lnTo>
                <a:lnTo>
                  <a:pt x="1964" y="1964"/>
                </a:lnTo>
                <a:cubicBezTo>
                  <a:pt x="879" y="1964"/>
                  <a:pt x="0" y="2843"/>
                  <a:pt x="0" y="3928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8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4418" y="9818"/>
                </a:moveTo>
                <a:lnTo>
                  <a:pt x="2455" y="9818"/>
                </a:lnTo>
                <a:lnTo>
                  <a:pt x="2455" y="11782"/>
                </a:lnTo>
                <a:lnTo>
                  <a:pt x="4418" y="11782"/>
                </a:lnTo>
                <a:cubicBezTo>
                  <a:pt x="4418" y="11782"/>
                  <a:pt x="4418" y="9818"/>
                  <a:pt x="4418" y="9818"/>
                </a:cubicBezTo>
                <a:close/>
                <a:moveTo>
                  <a:pt x="4418" y="13255"/>
                </a:moveTo>
                <a:lnTo>
                  <a:pt x="2455" y="13255"/>
                </a:lnTo>
                <a:lnTo>
                  <a:pt x="2455" y="15218"/>
                </a:lnTo>
                <a:lnTo>
                  <a:pt x="4418" y="15218"/>
                </a:lnTo>
                <a:cubicBezTo>
                  <a:pt x="4418" y="15218"/>
                  <a:pt x="4418" y="13255"/>
                  <a:pt x="4418" y="13255"/>
                </a:cubicBezTo>
                <a:close/>
                <a:moveTo>
                  <a:pt x="10309" y="16691"/>
                </a:moveTo>
                <a:lnTo>
                  <a:pt x="8345" y="16691"/>
                </a:lnTo>
                <a:lnTo>
                  <a:pt x="8345" y="18655"/>
                </a:lnTo>
                <a:lnTo>
                  <a:pt x="10309" y="18655"/>
                </a:lnTo>
                <a:cubicBezTo>
                  <a:pt x="10309" y="18655"/>
                  <a:pt x="10309" y="16691"/>
                  <a:pt x="10309" y="16691"/>
                </a:cubicBezTo>
                <a:close/>
                <a:moveTo>
                  <a:pt x="10309" y="9818"/>
                </a:moveTo>
                <a:lnTo>
                  <a:pt x="8345" y="9818"/>
                </a:lnTo>
                <a:lnTo>
                  <a:pt x="8345" y="11782"/>
                </a:lnTo>
                <a:lnTo>
                  <a:pt x="10309" y="11782"/>
                </a:lnTo>
                <a:cubicBezTo>
                  <a:pt x="10309" y="11782"/>
                  <a:pt x="10309" y="9818"/>
                  <a:pt x="10309" y="9818"/>
                </a:cubicBezTo>
                <a:close/>
                <a:moveTo>
                  <a:pt x="10309" y="13255"/>
                </a:moveTo>
                <a:lnTo>
                  <a:pt x="8345" y="13255"/>
                </a:lnTo>
                <a:lnTo>
                  <a:pt x="8345" y="15218"/>
                </a:lnTo>
                <a:lnTo>
                  <a:pt x="10309" y="15218"/>
                </a:lnTo>
                <a:cubicBezTo>
                  <a:pt x="10309" y="15218"/>
                  <a:pt x="10309" y="13255"/>
                  <a:pt x="10309" y="13255"/>
                </a:cubicBezTo>
                <a:close/>
                <a:moveTo>
                  <a:pt x="19145" y="13255"/>
                </a:moveTo>
                <a:lnTo>
                  <a:pt x="17182" y="13255"/>
                </a:lnTo>
                <a:lnTo>
                  <a:pt x="17182" y="15218"/>
                </a:lnTo>
                <a:lnTo>
                  <a:pt x="19145" y="15218"/>
                </a:lnTo>
                <a:cubicBezTo>
                  <a:pt x="19145" y="15218"/>
                  <a:pt x="19145" y="13255"/>
                  <a:pt x="19145" y="13255"/>
                </a:cubicBezTo>
                <a:close/>
                <a:moveTo>
                  <a:pt x="16200" y="13255"/>
                </a:moveTo>
                <a:lnTo>
                  <a:pt x="14236" y="13255"/>
                </a:lnTo>
                <a:lnTo>
                  <a:pt x="14236" y="15218"/>
                </a:lnTo>
                <a:lnTo>
                  <a:pt x="16200" y="15218"/>
                </a:lnTo>
                <a:cubicBezTo>
                  <a:pt x="16200" y="15218"/>
                  <a:pt x="16200" y="13255"/>
                  <a:pt x="16200" y="13255"/>
                </a:cubicBezTo>
                <a:close/>
                <a:moveTo>
                  <a:pt x="19145" y="9818"/>
                </a:moveTo>
                <a:lnTo>
                  <a:pt x="17182" y="9818"/>
                </a:lnTo>
                <a:lnTo>
                  <a:pt x="17182" y="11782"/>
                </a:lnTo>
                <a:lnTo>
                  <a:pt x="19145" y="11782"/>
                </a:lnTo>
                <a:cubicBezTo>
                  <a:pt x="19145" y="11782"/>
                  <a:pt x="19145" y="9818"/>
                  <a:pt x="19145" y="9818"/>
                </a:cubicBezTo>
                <a:close/>
                <a:moveTo>
                  <a:pt x="16200" y="9818"/>
                </a:moveTo>
                <a:lnTo>
                  <a:pt x="14236" y="9818"/>
                </a:lnTo>
                <a:lnTo>
                  <a:pt x="14236" y="11782"/>
                </a:lnTo>
                <a:lnTo>
                  <a:pt x="16200" y="11782"/>
                </a:lnTo>
                <a:cubicBezTo>
                  <a:pt x="16200" y="11782"/>
                  <a:pt x="16200" y="9818"/>
                  <a:pt x="16200" y="9818"/>
                </a:cubicBezTo>
                <a:close/>
                <a:moveTo>
                  <a:pt x="13255" y="16691"/>
                </a:moveTo>
                <a:lnTo>
                  <a:pt x="11291" y="16691"/>
                </a:lnTo>
                <a:lnTo>
                  <a:pt x="11291" y="18655"/>
                </a:lnTo>
                <a:lnTo>
                  <a:pt x="13255" y="18655"/>
                </a:lnTo>
                <a:cubicBezTo>
                  <a:pt x="13255" y="18655"/>
                  <a:pt x="13255" y="16691"/>
                  <a:pt x="13255" y="16691"/>
                </a:cubicBezTo>
                <a:close/>
                <a:moveTo>
                  <a:pt x="13255" y="9818"/>
                </a:moveTo>
                <a:lnTo>
                  <a:pt x="11291" y="9818"/>
                </a:lnTo>
                <a:lnTo>
                  <a:pt x="11291" y="11782"/>
                </a:lnTo>
                <a:lnTo>
                  <a:pt x="13255" y="11782"/>
                </a:lnTo>
                <a:cubicBezTo>
                  <a:pt x="13255" y="11782"/>
                  <a:pt x="13255" y="9818"/>
                  <a:pt x="13255" y="9818"/>
                </a:cubicBezTo>
                <a:close/>
                <a:moveTo>
                  <a:pt x="13255" y="13255"/>
                </a:moveTo>
                <a:lnTo>
                  <a:pt x="11291" y="13255"/>
                </a:lnTo>
                <a:lnTo>
                  <a:pt x="11291" y="15218"/>
                </a:lnTo>
                <a:lnTo>
                  <a:pt x="13255" y="15218"/>
                </a:lnTo>
                <a:cubicBezTo>
                  <a:pt x="13255" y="15218"/>
                  <a:pt x="13255" y="13255"/>
                  <a:pt x="13255" y="13255"/>
                </a:cubicBezTo>
                <a:close/>
              </a:path>
            </a:pathLst>
          </a:custGeom>
          <a:solidFill>
            <a:srgbClr val="C7F464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21" name="Shape 3696"/>
          <p:cNvSpPr/>
          <p:nvPr/>
        </p:nvSpPr>
        <p:spPr>
          <a:xfrm>
            <a:off x="7537238" y="2816371"/>
            <a:ext cx="401380" cy="4013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13255"/>
                </a:moveTo>
                <a:lnTo>
                  <a:pt x="5400" y="13255"/>
                </a:lnTo>
                <a:lnTo>
                  <a:pt x="5400" y="15218"/>
                </a:lnTo>
                <a:lnTo>
                  <a:pt x="7364" y="15218"/>
                </a:lnTo>
                <a:cubicBezTo>
                  <a:pt x="7364" y="15218"/>
                  <a:pt x="7364" y="13255"/>
                  <a:pt x="7364" y="13255"/>
                </a:cubicBezTo>
                <a:close/>
                <a:moveTo>
                  <a:pt x="7364" y="16691"/>
                </a:moveTo>
                <a:lnTo>
                  <a:pt x="5400" y="16691"/>
                </a:lnTo>
                <a:lnTo>
                  <a:pt x="5400" y="18655"/>
                </a:lnTo>
                <a:lnTo>
                  <a:pt x="7364" y="18655"/>
                </a:lnTo>
                <a:cubicBezTo>
                  <a:pt x="7364" y="18655"/>
                  <a:pt x="7364" y="16691"/>
                  <a:pt x="7364" y="16691"/>
                </a:cubicBezTo>
                <a:close/>
                <a:moveTo>
                  <a:pt x="7364" y="9818"/>
                </a:moveTo>
                <a:lnTo>
                  <a:pt x="5400" y="9818"/>
                </a:lnTo>
                <a:lnTo>
                  <a:pt x="5400" y="11782"/>
                </a:lnTo>
                <a:lnTo>
                  <a:pt x="7364" y="11782"/>
                </a:lnTo>
                <a:cubicBezTo>
                  <a:pt x="7364" y="11782"/>
                  <a:pt x="7364" y="9818"/>
                  <a:pt x="7364" y="9818"/>
                </a:cubicBezTo>
                <a:close/>
                <a:moveTo>
                  <a:pt x="4418" y="16691"/>
                </a:moveTo>
                <a:lnTo>
                  <a:pt x="2455" y="16691"/>
                </a:lnTo>
                <a:lnTo>
                  <a:pt x="2455" y="18655"/>
                </a:lnTo>
                <a:lnTo>
                  <a:pt x="4418" y="18655"/>
                </a:lnTo>
                <a:cubicBezTo>
                  <a:pt x="4418" y="18655"/>
                  <a:pt x="4418" y="16691"/>
                  <a:pt x="4418" y="16691"/>
                </a:cubicBezTo>
                <a:close/>
                <a:moveTo>
                  <a:pt x="20618" y="6873"/>
                </a:moveTo>
                <a:lnTo>
                  <a:pt x="982" y="6873"/>
                </a:lnTo>
                <a:lnTo>
                  <a:pt x="982" y="3928"/>
                </a:lnTo>
                <a:cubicBezTo>
                  <a:pt x="982" y="3386"/>
                  <a:pt x="1422" y="2945"/>
                  <a:pt x="1964" y="2945"/>
                </a:cubicBezTo>
                <a:lnTo>
                  <a:pt x="3927" y="2945"/>
                </a:lnTo>
                <a:lnTo>
                  <a:pt x="3927" y="4418"/>
                </a:lnTo>
                <a:cubicBezTo>
                  <a:pt x="3927" y="4690"/>
                  <a:pt x="4147" y="4909"/>
                  <a:pt x="4418" y="4909"/>
                </a:cubicBezTo>
                <a:cubicBezTo>
                  <a:pt x="4690" y="4909"/>
                  <a:pt x="4909" y="4690"/>
                  <a:pt x="4909" y="4418"/>
                </a:cubicBezTo>
                <a:lnTo>
                  <a:pt x="4909" y="2945"/>
                </a:lnTo>
                <a:lnTo>
                  <a:pt x="16691" y="2945"/>
                </a:lnTo>
                <a:lnTo>
                  <a:pt x="16691" y="4418"/>
                </a:lnTo>
                <a:cubicBezTo>
                  <a:pt x="16691" y="4690"/>
                  <a:pt x="16910" y="4909"/>
                  <a:pt x="17182" y="4909"/>
                </a:cubicBezTo>
                <a:cubicBezTo>
                  <a:pt x="17453" y="4909"/>
                  <a:pt x="17673" y="4690"/>
                  <a:pt x="17673" y="4418"/>
                </a:cubicBezTo>
                <a:lnTo>
                  <a:pt x="17673" y="2945"/>
                </a:lnTo>
                <a:lnTo>
                  <a:pt x="19636" y="2945"/>
                </a:lnTo>
                <a:cubicBezTo>
                  <a:pt x="20178" y="2945"/>
                  <a:pt x="20618" y="3386"/>
                  <a:pt x="20618" y="3928"/>
                </a:cubicBezTo>
                <a:cubicBezTo>
                  <a:pt x="20618" y="3928"/>
                  <a:pt x="20618" y="6873"/>
                  <a:pt x="20618" y="6873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9636" y="1964"/>
                </a:moveTo>
                <a:lnTo>
                  <a:pt x="17673" y="1964"/>
                </a:lnTo>
                <a:lnTo>
                  <a:pt x="17673" y="491"/>
                </a:lnTo>
                <a:cubicBezTo>
                  <a:pt x="17673" y="221"/>
                  <a:pt x="17453" y="0"/>
                  <a:pt x="17182" y="0"/>
                </a:cubicBezTo>
                <a:cubicBezTo>
                  <a:pt x="16910" y="0"/>
                  <a:pt x="16691" y="221"/>
                  <a:pt x="16691" y="491"/>
                </a:cubicBezTo>
                <a:lnTo>
                  <a:pt x="16691" y="1964"/>
                </a:lnTo>
                <a:lnTo>
                  <a:pt x="4909" y="1964"/>
                </a:lnTo>
                <a:lnTo>
                  <a:pt x="4909" y="491"/>
                </a:lnTo>
                <a:cubicBezTo>
                  <a:pt x="4909" y="221"/>
                  <a:pt x="4690" y="0"/>
                  <a:pt x="4418" y="0"/>
                </a:cubicBezTo>
                <a:cubicBezTo>
                  <a:pt x="4147" y="0"/>
                  <a:pt x="3927" y="221"/>
                  <a:pt x="3927" y="491"/>
                </a:cubicBezTo>
                <a:lnTo>
                  <a:pt x="3927" y="1964"/>
                </a:lnTo>
                <a:lnTo>
                  <a:pt x="1964" y="1964"/>
                </a:lnTo>
                <a:cubicBezTo>
                  <a:pt x="879" y="1964"/>
                  <a:pt x="0" y="2843"/>
                  <a:pt x="0" y="3928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8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4418" y="9818"/>
                </a:moveTo>
                <a:lnTo>
                  <a:pt x="2455" y="9818"/>
                </a:lnTo>
                <a:lnTo>
                  <a:pt x="2455" y="11782"/>
                </a:lnTo>
                <a:lnTo>
                  <a:pt x="4418" y="11782"/>
                </a:lnTo>
                <a:cubicBezTo>
                  <a:pt x="4418" y="11782"/>
                  <a:pt x="4418" y="9818"/>
                  <a:pt x="4418" y="9818"/>
                </a:cubicBezTo>
                <a:close/>
                <a:moveTo>
                  <a:pt x="4418" y="13255"/>
                </a:moveTo>
                <a:lnTo>
                  <a:pt x="2455" y="13255"/>
                </a:lnTo>
                <a:lnTo>
                  <a:pt x="2455" y="15218"/>
                </a:lnTo>
                <a:lnTo>
                  <a:pt x="4418" y="15218"/>
                </a:lnTo>
                <a:cubicBezTo>
                  <a:pt x="4418" y="15218"/>
                  <a:pt x="4418" y="13255"/>
                  <a:pt x="4418" y="13255"/>
                </a:cubicBezTo>
                <a:close/>
                <a:moveTo>
                  <a:pt x="10309" y="16691"/>
                </a:moveTo>
                <a:lnTo>
                  <a:pt x="8345" y="16691"/>
                </a:lnTo>
                <a:lnTo>
                  <a:pt x="8345" y="18655"/>
                </a:lnTo>
                <a:lnTo>
                  <a:pt x="10309" y="18655"/>
                </a:lnTo>
                <a:cubicBezTo>
                  <a:pt x="10309" y="18655"/>
                  <a:pt x="10309" y="16691"/>
                  <a:pt x="10309" y="16691"/>
                </a:cubicBezTo>
                <a:close/>
                <a:moveTo>
                  <a:pt x="10309" y="9818"/>
                </a:moveTo>
                <a:lnTo>
                  <a:pt x="8345" y="9818"/>
                </a:lnTo>
                <a:lnTo>
                  <a:pt x="8345" y="11782"/>
                </a:lnTo>
                <a:lnTo>
                  <a:pt x="10309" y="11782"/>
                </a:lnTo>
                <a:cubicBezTo>
                  <a:pt x="10309" y="11782"/>
                  <a:pt x="10309" y="9818"/>
                  <a:pt x="10309" y="9818"/>
                </a:cubicBezTo>
                <a:close/>
                <a:moveTo>
                  <a:pt x="10309" y="13255"/>
                </a:moveTo>
                <a:lnTo>
                  <a:pt x="8345" y="13255"/>
                </a:lnTo>
                <a:lnTo>
                  <a:pt x="8345" y="15218"/>
                </a:lnTo>
                <a:lnTo>
                  <a:pt x="10309" y="15218"/>
                </a:lnTo>
                <a:cubicBezTo>
                  <a:pt x="10309" y="15218"/>
                  <a:pt x="10309" y="13255"/>
                  <a:pt x="10309" y="13255"/>
                </a:cubicBezTo>
                <a:close/>
                <a:moveTo>
                  <a:pt x="19145" y="13255"/>
                </a:moveTo>
                <a:lnTo>
                  <a:pt x="17182" y="13255"/>
                </a:lnTo>
                <a:lnTo>
                  <a:pt x="17182" y="15218"/>
                </a:lnTo>
                <a:lnTo>
                  <a:pt x="19145" y="15218"/>
                </a:lnTo>
                <a:cubicBezTo>
                  <a:pt x="19145" y="15218"/>
                  <a:pt x="19145" y="13255"/>
                  <a:pt x="19145" y="13255"/>
                </a:cubicBezTo>
                <a:close/>
                <a:moveTo>
                  <a:pt x="16200" y="13255"/>
                </a:moveTo>
                <a:lnTo>
                  <a:pt x="14236" y="13255"/>
                </a:lnTo>
                <a:lnTo>
                  <a:pt x="14236" y="15218"/>
                </a:lnTo>
                <a:lnTo>
                  <a:pt x="16200" y="15218"/>
                </a:lnTo>
                <a:cubicBezTo>
                  <a:pt x="16200" y="15218"/>
                  <a:pt x="16200" y="13255"/>
                  <a:pt x="16200" y="13255"/>
                </a:cubicBezTo>
                <a:close/>
                <a:moveTo>
                  <a:pt x="19145" y="9818"/>
                </a:moveTo>
                <a:lnTo>
                  <a:pt x="17182" y="9818"/>
                </a:lnTo>
                <a:lnTo>
                  <a:pt x="17182" y="11782"/>
                </a:lnTo>
                <a:lnTo>
                  <a:pt x="19145" y="11782"/>
                </a:lnTo>
                <a:cubicBezTo>
                  <a:pt x="19145" y="11782"/>
                  <a:pt x="19145" y="9818"/>
                  <a:pt x="19145" y="9818"/>
                </a:cubicBezTo>
                <a:close/>
                <a:moveTo>
                  <a:pt x="16200" y="9818"/>
                </a:moveTo>
                <a:lnTo>
                  <a:pt x="14236" y="9818"/>
                </a:lnTo>
                <a:lnTo>
                  <a:pt x="14236" y="11782"/>
                </a:lnTo>
                <a:lnTo>
                  <a:pt x="16200" y="11782"/>
                </a:lnTo>
                <a:cubicBezTo>
                  <a:pt x="16200" y="11782"/>
                  <a:pt x="16200" y="9818"/>
                  <a:pt x="16200" y="9818"/>
                </a:cubicBezTo>
                <a:close/>
                <a:moveTo>
                  <a:pt x="13255" y="16691"/>
                </a:moveTo>
                <a:lnTo>
                  <a:pt x="11291" y="16691"/>
                </a:lnTo>
                <a:lnTo>
                  <a:pt x="11291" y="18655"/>
                </a:lnTo>
                <a:lnTo>
                  <a:pt x="13255" y="18655"/>
                </a:lnTo>
                <a:cubicBezTo>
                  <a:pt x="13255" y="18655"/>
                  <a:pt x="13255" y="16691"/>
                  <a:pt x="13255" y="16691"/>
                </a:cubicBezTo>
                <a:close/>
                <a:moveTo>
                  <a:pt x="13255" y="9818"/>
                </a:moveTo>
                <a:lnTo>
                  <a:pt x="11291" y="9818"/>
                </a:lnTo>
                <a:lnTo>
                  <a:pt x="11291" y="11782"/>
                </a:lnTo>
                <a:lnTo>
                  <a:pt x="13255" y="11782"/>
                </a:lnTo>
                <a:cubicBezTo>
                  <a:pt x="13255" y="11782"/>
                  <a:pt x="13255" y="9818"/>
                  <a:pt x="13255" y="9818"/>
                </a:cubicBezTo>
                <a:close/>
                <a:moveTo>
                  <a:pt x="13255" y="13255"/>
                </a:moveTo>
                <a:lnTo>
                  <a:pt x="11291" y="13255"/>
                </a:lnTo>
                <a:lnTo>
                  <a:pt x="11291" y="15218"/>
                </a:lnTo>
                <a:lnTo>
                  <a:pt x="13255" y="15218"/>
                </a:lnTo>
                <a:cubicBezTo>
                  <a:pt x="13255" y="15218"/>
                  <a:pt x="13255" y="13255"/>
                  <a:pt x="13255" y="13255"/>
                </a:cubicBezTo>
                <a:close/>
              </a:path>
            </a:pathLst>
          </a:custGeom>
          <a:solidFill>
            <a:srgbClr val="C7F464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" name="Straight Connector 29">
            <a:extLst>
              <a:ext uri="{FF2B5EF4-FFF2-40B4-BE49-F238E27FC236}">
                <a16:creationId xmlns:a16="http://schemas.microsoft.com/office/drawing/2014/main" id="{6D114F50-06A6-DD47-961D-1AC6C053B3FC}"/>
              </a:ext>
            </a:extLst>
          </p:cNvPr>
          <p:cNvSpPr/>
          <p:nvPr/>
        </p:nvSpPr>
        <p:spPr>
          <a:xfrm flipV="1">
            <a:off x="1474426" y="5192971"/>
            <a:ext cx="9955574" cy="0"/>
          </a:xfrm>
          <a:prstGeom prst="line">
            <a:avLst/>
          </a:prstGeom>
          <a:ln w="6350">
            <a:solidFill>
              <a:srgbClr val="595959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" name="Straight Connector 29">
            <a:extLst>
              <a:ext uri="{FF2B5EF4-FFF2-40B4-BE49-F238E27FC236}">
                <a16:creationId xmlns:a16="http://schemas.microsoft.com/office/drawing/2014/main" id="{13E03D75-1C08-F64E-BBE6-EBA5EA2454D9}"/>
              </a:ext>
            </a:extLst>
          </p:cNvPr>
          <p:cNvSpPr/>
          <p:nvPr/>
        </p:nvSpPr>
        <p:spPr>
          <a:xfrm flipV="1">
            <a:off x="1525228" y="4677715"/>
            <a:ext cx="9955574" cy="0"/>
          </a:xfrm>
          <a:prstGeom prst="line">
            <a:avLst/>
          </a:prstGeom>
          <a:ln w="6350">
            <a:solidFill>
              <a:srgbClr val="595959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" name="TextBox 36">
            <a:extLst>
              <a:ext uri="{FF2B5EF4-FFF2-40B4-BE49-F238E27FC236}">
                <a16:creationId xmlns:a16="http://schemas.microsoft.com/office/drawing/2014/main" id="{788FEE54-A184-D740-86D6-E9770307AD2D}"/>
              </a:ext>
            </a:extLst>
          </p:cNvPr>
          <p:cNvSpPr txBox="1"/>
          <p:nvPr/>
        </p:nvSpPr>
        <p:spPr>
          <a:xfrm>
            <a:off x="7537238" y="3441433"/>
            <a:ext cx="68608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defRPr sz="2400">
                <a:solidFill>
                  <a:srgbClr val="404040"/>
                </a:solidFill>
                <a:latin typeface="Oscine Light"/>
                <a:ea typeface="Oscine Light"/>
                <a:cs typeface="Oscine Light"/>
                <a:sym typeface="Oscine Light"/>
              </a:defRPr>
            </a:pPr>
            <a:r>
              <a:rPr lang="sr-Latn-RS" dirty="0"/>
              <a:t>2019</a:t>
            </a:r>
            <a:endParaRPr dirty="0"/>
          </a:p>
        </p:txBody>
      </p:sp>
      <p:sp>
        <p:nvSpPr>
          <p:cNvPr id="23" name="Shape 3696">
            <a:extLst>
              <a:ext uri="{FF2B5EF4-FFF2-40B4-BE49-F238E27FC236}">
                <a16:creationId xmlns:a16="http://schemas.microsoft.com/office/drawing/2014/main" id="{FC000734-4C58-EA44-9649-3138AD238692}"/>
              </a:ext>
            </a:extLst>
          </p:cNvPr>
          <p:cNvSpPr/>
          <p:nvPr/>
        </p:nvSpPr>
        <p:spPr>
          <a:xfrm>
            <a:off x="8995924" y="2809114"/>
            <a:ext cx="401380" cy="4013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13255"/>
                </a:moveTo>
                <a:lnTo>
                  <a:pt x="5400" y="13255"/>
                </a:lnTo>
                <a:lnTo>
                  <a:pt x="5400" y="15218"/>
                </a:lnTo>
                <a:lnTo>
                  <a:pt x="7364" y="15218"/>
                </a:lnTo>
                <a:cubicBezTo>
                  <a:pt x="7364" y="15218"/>
                  <a:pt x="7364" y="13255"/>
                  <a:pt x="7364" y="13255"/>
                </a:cubicBezTo>
                <a:close/>
                <a:moveTo>
                  <a:pt x="7364" y="16691"/>
                </a:moveTo>
                <a:lnTo>
                  <a:pt x="5400" y="16691"/>
                </a:lnTo>
                <a:lnTo>
                  <a:pt x="5400" y="18655"/>
                </a:lnTo>
                <a:lnTo>
                  <a:pt x="7364" y="18655"/>
                </a:lnTo>
                <a:cubicBezTo>
                  <a:pt x="7364" y="18655"/>
                  <a:pt x="7364" y="16691"/>
                  <a:pt x="7364" y="16691"/>
                </a:cubicBezTo>
                <a:close/>
                <a:moveTo>
                  <a:pt x="7364" y="9818"/>
                </a:moveTo>
                <a:lnTo>
                  <a:pt x="5400" y="9818"/>
                </a:lnTo>
                <a:lnTo>
                  <a:pt x="5400" y="11782"/>
                </a:lnTo>
                <a:lnTo>
                  <a:pt x="7364" y="11782"/>
                </a:lnTo>
                <a:cubicBezTo>
                  <a:pt x="7364" y="11782"/>
                  <a:pt x="7364" y="9818"/>
                  <a:pt x="7364" y="9818"/>
                </a:cubicBezTo>
                <a:close/>
                <a:moveTo>
                  <a:pt x="4418" y="16691"/>
                </a:moveTo>
                <a:lnTo>
                  <a:pt x="2455" y="16691"/>
                </a:lnTo>
                <a:lnTo>
                  <a:pt x="2455" y="18655"/>
                </a:lnTo>
                <a:lnTo>
                  <a:pt x="4418" y="18655"/>
                </a:lnTo>
                <a:cubicBezTo>
                  <a:pt x="4418" y="18655"/>
                  <a:pt x="4418" y="16691"/>
                  <a:pt x="4418" y="16691"/>
                </a:cubicBezTo>
                <a:close/>
                <a:moveTo>
                  <a:pt x="20618" y="6873"/>
                </a:moveTo>
                <a:lnTo>
                  <a:pt x="982" y="6873"/>
                </a:lnTo>
                <a:lnTo>
                  <a:pt x="982" y="3928"/>
                </a:lnTo>
                <a:cubicBezTo>
                  <a:pt x="982" y="3386"/>
                  <a:pt x="1422" y="2945"/>
                  <a:pt x="1964" y="2945"/>
                </a:cubicBezTo>
                <a:lnTo>
                  <a:pt x="3927" y="2945"/>
                </a:lnTo>
                <a:lnTo>
                  <a:pt x="3927" y="4418"/>
                </a:lnTo>
                <a:cubicBezTo>
                  <a:pt x="3927" y="4690"/>
                  <a:pt x="4147" y="4909"/>
                  <a:pt x="4418" y="4909"/>
                </a:cubicBezTo>
                <a:cubicBezTo>
                  <a:pt x="4690" y="4909"/>
                  <a:pt x="4909" y="4690"/>
                  <a:pt x="4909" y="4418"/>
                </a:cubicBezTo>
                <a:lnTo>
                  <a:pt x="4909" y="2945"/>
                </a:lnTo>
                <a:lnTo>
                  <a:pt x="16691" y="2945"/>
                </a:lnTo>
                <a:lnTo>
                  <a:pt x="16691" y="4418"/>
                </a:lnTo>
                <a:cubicBezTo>
                  <a:pt x="16691" y="4690"/>
                  <a:pt x="16910" y="4909"/>
                  <a:pt x="17182" y="4909"/>
                </a:cubicBezTo>
                <a:cubicBezTo>
                  <a:pt x="17453" y="4909"/>
                  <a:pt x="17673" y="4690"/>
                  <a:pt x="17673" y="4418"/>
                </a:cubicBezTo>
                <a:lnTo>
                  <a:pt x="17673" y="2945"/>
                </a:lnTo>
                <a:lnTo>
                  <a:pt x="19636" y="2945"/>
                </a:lnTo>
                <a:cubicBezTo>
                  <a:pt x="20178" y="2945"/>
                  <a:pt x="20618" y="3386"/>
                  <a:pt x="20618" y="3928"/>
                </a:cubicBezTo>
                <a:cubicBezTo>
                  <a:pt x="20618" y="3928"/>
                  <a:pt x="20618" y="6873"/>
                  <a:pt x="20618" y="6873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9636" y="1964"/>
                </a:moveTo>
                <a:lnTo>
                  <a:pt x="17673" y="1964"/>
                </a:lnTo>
                <a:lnTo>
                  <a:pt x="17673" y="491"/>
                </a:lnTo>
                <a:cubicBezTo>
                  <a:pt x="17673" y="221"/>
                  <a:pt x="17453" y="0"/>
                  <a:pt x="17182" y="0"/>
                </a:cubicBezTo>
                <a:cubicBezTo>
                  <a:pt x="16910" y="0"/>
                  <a:pt x="16691" y="221"/>
                  <a:pt x="16691" y="491"/>
                </a:cubicBezTo>
                <a:lnTo>
                  <a:pt x="16691" y="1964"/>
                </a:lnTo>
                <a:lnTo>
                  <a:pt x="4909" y="1964"/>
                </a:lnTo>
                <a:lnTo>
                  <a:pt x="4909" y="491"/>
                </a:lnTo>
                <a:cubicBezTo>
                  <a:pt x="4909" y="221"/>
                  <a:pt x="4690" y="0"/>
                  <a:pt x="4418" y="0"/>
                </a:cubicBezTo>
                <a:cubicBezTo>
                  <a:pt x="4147" y="0"/>
                  <a:pt x="3927" y="221"/>
                  <a:pt x="3927" y="491"/>
                </a:cubicBezTo>
                <a:lnTo>
                  <a:pt x="3927" y="1964"/>
                </a:lnTo>
                <a:lnTo>
                  <a:pt x="1964" y="1964"/>
                </a:lnTo>
                <a:cubicBezTo>
                  <a:pt x="879" y="1964"/>
                  <a:pt x="0" y="2843"/>
                  <a:pt x="0" y="3928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8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4418" y="9818"/>
                </a:moveTo>
                <a:lnTo>
                  <a:pt x="2455" y="9818"/>
                </a:lnTo>
                <a:lnTo>
                  <a:pt x="2455" y="11782"/>
                </a:lnTo>
                <a:lnTo>
                  <a:pt x="4418" y="11782"/>
                </a:lnTo>
                <a:cubicBezTo>
                  <a:pt x="4418" y="11782"/>
                  <a:pt x="4418" y="9818"/>
                  <a:pt x="4418" y="9818"/>
                </a:cubicBezTo>
                <a:close/>
                <a:moveTo>
                  <a:pt x="4418" y="13255"/>
                </a:moveTo>
                <a:lnTo>
                  <a:pt x="2455" y="13255"/>
                </a:lnTo>
                <a:lnTo>
                  <a:pt x="2455" y="15218"/>
                </a:lnTo>
                <a:lnTo>
                  <a:pt x="4418" y="15218"/>
                </a:lnTo>
                <a:cubicBezTo>
                  <a:pt x="4418" y="15218"/>
                  <a:pt x="4418" y="13255"/>
                  <a:pt x="4418" y="13255"/>
                </a:cubicBezTo>
                <a:close/>
                <a:moveTo>
                  <a:pt x="10309" y="16691"/>
                </a:moveTo>
                <a:lnTo>
                  <a:pt x="8345" y="16691"/>
                </a:lnTo>
                <a:lnTo>
                  <a:pt x="8345" y="18655"/>
                </a:lnTo>
                <a:lnTo>
                  <a:pt x="10309" y="18655"/>
                </a:lnTo>
                <a:cubicBezTo>
                  <a:pt x="10309" y="18655"/>
                  <a:pt x="10309" y="16691"/>
                  <a:pt x="10309" y="16691"/>
                </a:cubicBezTo>
                <a:close/>
                <a:moveTo>
                  <a:pt x="10309" y="9818"/>
                </a:moveTo>
                <a:lnTo>
                  <a:pt x="8345" y="9818"/>
                </a:lnTo>
                <a:lnTo>
                  <a:pt x="8345" y="11782"/>
                </a:lnTo>
                <a:lnTo>
                  <a:pt x="10309" y="11782"/>
                </a:lnTo>
                <a:cubicBezTo>
                  <a:pt x="10309" y="11782"/>
                  <a:pt x="10309" y="9818"/>
                  <a:pt x="10309" y="9818"/>
                </a:cubicBezTo>
                <a:close/>
                <a:moveTo>
                  <a:pt x="10309" y="13255"/>
                </a:moveTo>
                <a:lnTo>
                  <a:pt x="8345" y="13255"/>
                </a:lnTo>
                <a:lnTo>
                  <a:pt x="8345" y="15218"/>
                </a:lnTo>
                <a:lnTo>
                  <a:pt x="10309" y="15218"/>
                </a:lnTo>
                <a:cubicBezTo>
                  <a:pt x="10309" y="15218"/>
                  <a:pt x="10309" y="13255"/>
                  <a:pt x="10309" y="13255"/>
                </a:cubicBezTo>
                <a:close/>
                <a:moveTo>
                  <a:pt x="19145" y="13255"/>
                </a:moveTo>
                <a:lnTo>
                  <a:pt x="17182" y="13255"/>
                </a:lnTo>
                <a:lnTo>
                  <a:pt x="17182" y="15218"/>
                </a:lnTo>
                <a:lnTo>
                  <a:pt x="19145" y="15218"/>
                </a:lnTo>
                <a:cubicBezTo>
                  <a:pt x="19145" y="15218"/>
                  <a:pt x="19145" y="13255"/>
                  <a:pt x="19145" y="13255"/>
                </a:cubicBezTo>
                <a:close/>
                <a:moveTo>
                  <a:pt x="16200" y="13255"/>
                </a:moveTo>
                <a:lnTo>
                  <a:pt x="14236" y="13255"/>
                </a:lnTo>
                <a:lnTo>
                  <a:pt x="14236" y="15218"/>
                </a:lnTo>
                <a:lnTo>
                  <a:pt x="16200" y="15218"/>
                </a:lnTo>
                <a:cubicBezTo>
                  <a:pt x="16200" y="15218"/>
                  <a:pt x="16200" y="13255"/>
                  <a:pt x="16200" y="13255"/>
                </a:cubicBezTo>
                <a:close/>
                <a:moveTo>
                  <a:pt x="19145" y="9818"/>
                </a:moveTo>
                <a:lnTo>
                  <a:pt x="17182" y="9818"/>
                </a:lnTo>
                <a:lnTo>
                  <a:pt x="17182" y="11782"/>
                </a:lnTo>
                <a:lnTo>
                  <a:pt x="19145" y="11782"/>
                </a:lnTo>
                <a:cubicBezTo>
                  <a:pt x="19145" y="11782"/>
                  <a:pt x="19145" y="9818"/>
                  <a:pt x="19145" y="9818"/>
                </a:cubicBezTo>
                <a:close/>
                <a:moveTo>
                  <a:pt x="16200" y="9818"/>
                </a:moveTo>
                <a:lnTo>
                  <a:pt x="14236" y="9818"/>
                </a:lnTo>
                <a:lnTo>
                  <a:pt x="14236" y="11782"/>
                </a:lnTo>
                <a:lnTo>
                  <a:pt x="16200" y="11782"/>
                </a:lnTo>
                <a:cubicBezTo>
                  <a:pt x="16200" y="11782"/>
                  <a:pt x="16200" y="9818"/>
                  <a:pt x="16200" y="9818"/>
                </a:cubicBezTo>
                <a:close/>
                <a:moveTo>
                  <a:pt x="13255" y="16691"/>
                </a:moveTo>
                <a:lnTo>
                  <a:pt x="11291" y="16691"/>
                </a:lnTo>
                <a:lnTo>
                  <a:pt x="11291" y="18655"/>
                </a:lnTo>
                <a:lnTo>
                  <a:pt x="13255" y="18655"/>
                </a:lnTo>
                <a:cubicBezTo>
                  <a:pt x="13255" y="18655"/>
                  <a:pt x="13255" y="16691"/>
                  <a:pt x="13255" y="16691"/>
                </a:cubicBezTo>
                <a:close/>
                <a:moveTo>
                  <a:pt x="13255" y="9818"/>
                </a:moveTo>
                <a:lnTo>
                  <a:pt x="11291" y="9818"/>
                </a:lnTo>
                <a:lnTo>
                  <a:pt x="11291" y="11782"/>
                </a:lnTo>
                <a:lnTo>
                  <a:pt x="13255" y="11782"/>
                </a:lnTo>
                <a:cubicBezTo>
                  <a:pt x="13255" y="11782"/>
                  <a:pt x="13255" y="9818"/>
                  <a:pt x="13255" y="9818"/>
                </a:cubicBezTo>
                <a:close/>
                <a:moveTo>
                  <a:pt x="13255" y="13255"/>
                </a:moveTo>
                <a:lnTo>
                  <a:pt x="11291" y="13255"/>
                </a:lnTo>
                <a:lnTo>
                  <a:pt x="11291" y="15218"/>
                </a:lnTo>
                <a:lnTo>
                  <a:pt x="13255" y="15218"/>
                </a:lnTo>
                <a:cubicBezTo>
                  <a:pt x="13255" y="15218"/>
                  <a:pt x="13255" y="13255"/>
                  <a:pt x="13255" y="13255"/>
                </a:cubicBezTo>
                <a:close/>
              </a:path>
            </a:pathLst>
          </a:custGeom>
          <a:solidFill>
            <a:srgbClr val="C7F464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4" name="Shape 3696">
            <a:extLst>
              <a:ext uri="{FF2B5EF4-FFF2-40B4-BE49-F238E27FC236}">
                <a16:creationId xmlns:a16="http://schemas.microsoft.com/office/drawing/2014/main" id="{67476112-567F-EC4E-BFA6-F0135C1BB652}"/>
              </a:ext>
            </a:extLst>
          </p:cNvPr>
          <p:cNvSpPr/>
          <p:nvPr/>
        </p:nvSpPr>
        <p:spPr>
          <a:xfrm>
            <a:off x="10302208" y="2809116"/>
            <a:ext cx="401380" cy="4013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13255"/>
                </a:moveTo>
                <a:lnTo>
                  <a:pt x="5400" y="13255"/>
                </a:lnTo>
                <a:lnTo>
                  <a:pt x="5400" y="15218"/>
                </a:lnTo>
                <a:lnTo>
                  <a:pt x="7364" y="15218"/>
                </a:lnTo>
                <a:cubicBezTo>
                  <a:pt x="7364" y="15218"/>
                  <a:pt x="7364" y="13255"/>
                  <a:pt x="7364" y="13255"/>
                </a:cubicBezTo>
                <a:close/>
                <a:moveTo>
                  <a:pt x="7364" y="16691"/>
                </a:moveTo>
                <a:lnTo>
                  <a:pt x="5400" y="16691"/>
                </a:lnTo>
                <a:lnTo>
                  <a:pt x="5400" y="18655"/>
                </a:lnTo>
                <a:lnTo>
                  <a:pt x="7364" y="18655"/>
                </a:lnTo>
                <a:cubicBezTo>
                  <a:pt x="7364" y="18655"/>
                  <a:pt x="7364" y="16691"/>
                  <a:pt x="7364" y="16691"/>
                </a:cubicBezTo>
                <a:close/>
                <a:moveTo>
                  <a:pt x="7364" y="9818"/>
                </a:moveTo>
                <a:lnTo>
                  <a:pt x="5400" y="9818"/>
                </a:lnTo>
                <a:lnTo>
                  <a:pt x="5400" y="11782"/>
                </a:lnTo>
                <a:lnTo>
                  <a:pt x="7364" y="11782"/>
                </a:lnTo>
                <a:cubicBezTo>
                  <a:pt x="7364" y="11782"/>
                  <a:pt x="7364" y="9818"/>
                  <a:pt x="7364" y="9818"/>
                </a:cubicBezTo>
                <a:close/>
                <a:moveTo>
                  <a:pt x="4418" y="16691"/>
                </a:moveTo>
                <a:lnTo>
                  <a:pt x="2455" y="16691"/>
                </a:lnTo>
                <a:lnTo>
                  <a:pt x="2455" y="18655"/>
                </a:lnTo>
                <a:lnTo>
                  <a:pt x="4418" y="18655"/>
                </a:lnTo>
                <a:cubicBezTo>
                  <a:pt x="4418" y="18655"/>
                  <a:pt x="4418" y="16691"/>
                  <a:pt x="4418" y="16691"/>
                </a:cubicBezTo>
                <a:close/>
                <a:moveTo>
                  <a:pt x="20618" y="6873"/>
                </a:moveTo>
                <a:lnTo>
                  <a:pt x="982" y="6873"/>
                </a:lnTo>
                <a:lnTo>
                  <a:pt x="982" y="3928"/>
                </a:lnTo>
                <a:cubicBezTo>
                  <a:pt x="982" y="3386"/>
                  <a:pt x="1422" y="2945"/>
                  <a:pt x="1964" y="2945"/>
                </a:cubicBezTo>
                <a:lnTo>
                  <a:pt x="3927" y="2945"/>
                </a:lnTo>
                <a:lnTo>
                  <a:pt x="3927" y="4418"/>
                </a:lnTo>
                <a:cubicBezTo>
                  <a:pt x="3927" y="4690"/>
                  <a:pt x="4147" y="4909"/>
                  <a:pt x="4418" y="4909"/>
                </a:cubicBezTo>
                <a:cubicBezTo>
                  <a:pt x="4690" y="4909"/>
                  <a:pt x="4909" y="4690"/>
                  <a:pt x="4909" y="4418"/>
                </a:cubicBezTo>
                <a:lnTo>
                  <a:pt x="4909" y="2945"/>
                </a:lnTo>
                <a:lnTo>
                  <a:pt x="16691" y="2945"/>
                </a:lnTo>
                <a:lnTo>
                  <a:pt x="16691" y="4418"/>
                </a:lnTo>
                <a:cubicBezTo>
                  <a:pt x="16691" y="4690"/>
                  <a:pt x="16910" y="4909"/>
                  <a:pt x="17182" y="4909"/>
                </a:cubicBezTo>
                <a:cubicBezTo>
                  <a:pt x="17453" y="4909"/>
                  <a:pt x="17673" y="4690"/>
                  <a:pt x="17673" y="4418"/>
                </a:cubicBezTo>
                <a:lnTo>
                  <a:pt x="17673" y="2945"/>
                </a:lnTo>
                <a:lnTo>
                  <a:pt x="19636" y="2945"/>
                </a:lnTo>
                <a:cubicBezTo>
                  <a:pt x="20178" y="2945"/>
                  <a:pt x="20618" y="3386"/>
                  <a:pt x="20618" y="3928"/>
                </a:cubicBezTo>
                <a:cubicBezTo>
                  <a:pt x="20618" y="3928"/>
                  <a:pt x="20618" y="6873"/>
                  <a:pt x="20618" y="6873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9636" y="1964"/>
                </a:moveTo>
                <a:lnTo>
                  <a:pt x="17673" y="1964"/>
                </a:lnTo>
                <a:lnTo>
                  <a:pt x="17673" y="491"/>
                </a:lnTo>
                <a:cubicBezTo>
                  <a:pt x="17673" y="221"/>
                  <a:pt x="17453" y="0"/>
                  <a:pt x="17182" y="0"/>
                </a:cubicBezTo>
                <a:cubicBezTo>
                  <a:pt x="16910" y="0"/>
                  <a:pt x="16691" y="221"/>
                  <a:pt x="16691" y="491"/>
                </a:cubicBezTo>
                <a:lnTo>
                  <a:pt x="16691" y="1964"/>
                </a:lnTo>
                <a:lnTo>
                  <a:pt x="4909" y="1964"/>
                </a:lnTo>
                <a:lnTo>
                  <a:pt x="4909" y="491"/>
                </a:lnTo>
                <a:cubicBezTo>
                  <a:pt x="4909" y="221"/>
                  <a:pt x="4690" y="0"/>
                  <a:pt x="4418" y="0"/>
                </a:cubicBezTo>
                <a:cubicBezTo>
                  <a:pt x="4147" y="0"/>
                  <a:pt x="3927" y="221"/>
                  <a:pt x="3927" y="491"/>
                </a:cubicBezTo>
                <a:lnTo>
                  <a:pt x="3927" y="1964"/>
                </a:lnTo>
                <a:lnTo>
                  <a:pt x="1964" y="1964"/>
                </a:lnTo>
                <a:cubicBezTo>
                  <a:pt x="879" y="1964"/>
                  <a:pt x="0" y="2843"/>
                  <a:pt x="0" y="3928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8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4418" y="9818"/>
                </a:moveTo>
                <a:lnTo>
                  <a:pt x="2455" y="9818"/>
                </a:lnTo>
                <a:lnTo>
                  <a:pt x="2455" y="11782"/>
                </a:lnTo>
                <a:lnTo>
                  <a:pt x="4418" y="11782"/>
                </a:lnTo>
                <a:cubicBezTo>
                  <a:pt x="4418" y="11782"/>
                  <a:pt x="4418" y="9818"/>
                  <a:pt x="4418" y="9818"/>
                </a:cubicBezTo>
                <a:close/>
                <a:moveTo>
                  <a:pt x="4418" y="13255"/>
                </a:moveTo>
                <a:lnTo>
                  <a:pt x="2455" y="13255"/>
                </a:lnTo>
                <a:lnTo>
                  <a:pt x="2455" y="15218"/>
                </a:lnTo>
                <a:lnTo>
                  <a:pt x="4418" y="15218"/>
                </a:lnTo>
                <a:cubicBezTo>
                  <a:pt x="4418" y="15218"/>
                  <a:pt x="4418" y="13255"/>
                  <a:pt x="4418" y="13255"/>
                </a:cubicBezTo>
                <a:close/>
                <a:moveTo>
                  <a:pt x="10309" y="16691"/>
                </a:moveTo>
                <a:lnTo>
                  <a:pt x="8345" y="16691"/>
                </a:lnTo>
                <a:lnTo>
                  <a:pt x="8345" y="18655"/>
                </a:lnTo>
                <a:lnTo>
                  <a:pt x="10309" y="18655"/>
                </a:lnTo>
                <a:cubicBezTo>
                  <a:pt x="10309" y="18655"/>
                  <a:pt x="10309" y="16691"/>
                  <a:pt x="10309" y="16691"/>
                </a:cubicBezTo>
                <a:close/>
                <a:moveTo>
                  <a:pt x="10309" y="9818"/>
                </a:moveTo>
                <a:lnTo>
                  <a:pt x="8345" y="9818"/>
                </a:lnTo>
                <a:lnTo>
                  <a:pt x="8345" y="11782"/>
                </a:lnTo>
                <a:lnTo>
                  <a:pt x="10309" y="11782"/>
                </a:lnTo>
                <a:cubicBezTo>
                  <a:pt x="10309" y="11782"/>
                  <a:pt x="10309" y="9818"/>
                  <a:pt x="10309" y="9818"/>
                </a:cubicBezTo>
                <a:close/>
                <a:moveTo>
                  <a:pt x="10309" y="13255"/>
                </a:moveTo>
                <a:lnTo>
                  <a:pt x="8345" y="13255"/>
                </a:lnTo>
                <a:lnTo>
                  <a:pt x="8345" y="15218"/>
                </a:lnTo>
                <a:lnTo>
                  <a:pt x="10309" y="15218"/>
                </a:lnTo>
                <a:cubicBezTo>
                  <a:pt x="10309" y="15218"/>
                  <a:pt x="10309" y="13255"/>
                  <a:pt x="10309" y="13255"/>
                </a:cubicBezTo>
                <a:close/>
                <a:moveTo>
                  <a:pt x="19145" y="13255"/>
                </a:moveTo>
                <a:lnTo>
                  <a:pt x="17182" y="13255"/>
                </a:lnTo>
                <a:lnTo>
                  <a:pt x="17182" y="15218"/>
                </a:lnTo>
                <a:lnTo>
                  <a:pt x="19145" y="15218"/>
                </a:lnTo>
                <a:cubicBezTo>
                  <a:pt x="19145" y="15218"/>
                  <a:pt x="19145" y="13255"/>
                  <a:pt x="19145" y="13255"/>
                </a:cubicBezTo>
                <a:close/>
                <a:moveTo>
                  <a:pt x="16200" y="13255"/>
                </a:moveTo>
                <a:lnTo>
                  <a:pt x="14236" y="13255"/>
                </a:lnTo>
                <a:lnTo>
                  <a:pt x="14236" y="15218"/>
                </a:lnTo>
                <a:lnTo>
                  <a:pt x="16200" y="15218"/>
                </a:lnTo>
                <a:cubicBezTo>
                  <a:pt x="16200" y="15218"/>
                  <a:pt x="16200" y="13255"/>
                  <a:pt x="16200" y="13255"/>
                </a:cubicBezTo>
                <a:close/>
                <a:moveTo>
                  <a:pt x="19145" y="9818"/>
                </a:moveTo>
                <a:lnTo>
                  <a:pt x="17182" y="9818"/>
                </a:lnTo>
                <a:lnTo>
                  <a:pt x="17182" y="11782"/>
                </a:lnTo>
                <a:lnTo>
                  <a:pt x="19145" y="11782"/>
                </a:lnTo>
                <a:cubicBezTo>
                  <a:pt x="19145" y="11782"/>
                  <a:pt x="19145" y="9818"/>
                  <a:pt x="19145" y="9818"/>
                </a:cubicBezTo>
                <a:close/>
                <a:moveTo>
                  <a:pt x="16200" y="9818"/>
                </a:moveTo>
                <a:lnTo>
                  <a:pt x="14236" y="9818"/>
                </a:lnTo>
                <a:lnTo>
                  <a:pt x="14236" y="11782"/>
                </a:lnTo>
                <a:lnTo>
                  <a:pt x="16200" y="11782"/>
                </a:lnTo>
                <a:cubicBezTo>
                  <a:pt x="16200" y="11782"/>
                  <a:pt x="16200" y="9818"/>
                  <a:pt x="16200" y="9818"/>
                </a:cubicBezTo>
                <a:close/>
                <a:moveTo>
                  <a:pt x="13255" y="16691"/>
                </a:moveTo>
                <a:lnTo>
                  <a:pt x="11291" y="16691"/>
                </a:lnTo>
                <a:lnTo>
                  <a:pt x="11291" y="18655"/>
                </a:lnTo>
                <a:lnTo>
                  <a:pt x="13255" y="18655"/>
                </a:lnTo>
                <a:cubicBezTo>
                  <a:pt x="13255" y="18655"/>
                  <a:pt x="13255" y="16691"/>
                  <a:pt x="13255" y="16691"/>
                </a:cubicBezTo>
                <a:close/>
                <a:moveTo>
                  <a:pt x="13255" y="9818"/>
                </a:moveTo>
                <a:lnTo>
                  <a:pt x="11291" y="9818"/>
                </a:lnTo>
                <a:lnTo>
                  <a:pt x="11291" y="11782"/>
                </a:lnTo>
                <a:lnTo>
                  <a:pt x="13255" y="11782"/>
                </a:lnTo>
                <a:cubicBezTo>
                  <a:pt x="13255" y="11782"/>
                  <a:pt x="13255" y="9818"/>
                  <a:pt x="13255" y="9818"/>
                </a:cubicBezTo>
                <a:close/>
                <a:moveTo>
                  <a:pt x="13255" y="13255"/>
                </a:moveTo>
                <a:lnTo>
                  <a:pt x="11291" y="13255"/>
                </a:lnTo>
                <a:lnTo>
                  <a:pt x="11291" y="15218"/>
                </a:lnTo>
                <a:lnTo>
                  <a:pt x="13255" y="15218"/>
                </a:lnTo>
                <a:cubicBezTo>
                  <a:pt x="13255" y="15218"/>
                  <a:pt x="13255" y="13255"/>
                  <a:pt x="13255" y="13255"/>
                </a:cubicBezTo>
                <a:close/>
              </a:path>
            </a:pathLst>
          </a:custGeom>
          <a:solidFill>
            <a:srgbClr val="C7F464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5" name="TextBox 36">
            <a:extLst>
              <a:ext uri="{FF2B5EF4-FFF2-40B4-BE49-F238E27FC236}">
                <a16:creationId xmlns:a16="http://schemas.microsoft.com/office/drawing/2014/main" id="{FC6E8AF8-53CB-014E-9BE5-9FF62EB6B79F}"/>
              </a:ext>
            </a:extLst>
          </p:cNvPr>
          <p:cNvSpPr txBox="1"/>
          <p:nvPr/>
        </p:nvSpPr>
        <p:spPr>
          <a:xfrm>
            <a:off x="8909151" y="3448690"/>
            <a:ext cx="62196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defRPr sz="2400">
                <a:solidFill>
                  <a:srgbClr val="404040"/>
                </a:solidFill>
                <a:latin typeface="Oscine Light"/>
                <a:ea typeface="Oscine Light"/>
                <a:cs typeface="Oscine Light"/>
                <a:sym typeface="Oscine Light"/>
              </a:defRPr>
            </a:pPr>
            <a:r>
              <a:rPr lang="sr-Latn-RS" dirty="0"/>
              <a:t>2020</a:t>
            </a:r>
            <a:endParaRPr dirty="0"/>
          </a:p>
        </p:txBody>
      </p:sp>
      <p:sp>
        <p:nvSpPr>
          <p:cNvPr id="26" name="TextBox 36">
            <a:extLst>
              <a:ext uri="{FF2B5EF4-FFF2-40B4-BE49-F238E27FC236}">
                <a16:creationId xmlns:a16="http://schemas.microsoft.com/office/drawing/2014/main" id="{0D374BC1-9085-CE40-A8F0-12833847FEC9}"/>
              </a:ext>
            </a:extLst>
          </p:cNvPr>
          <p:cNvSpPr txBox="1"/>
          <p:nvPr/>
        </p:nvSpPr>
        <p:spPr>
          <a:xfrm>
            <a:off x="10193663" y="3455948"/>
            <a:ext cx="62196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defRPr sz="2400">
                <a:solidFill>
                  <a:srgbClr val="404040"/>
                </a:solidFill>
                <a:latin typeface="Oscine Light"/>
                <a:ea typeface="Oscine Light"/>
                <a:cs typeface="Oscine Light"/>
                <a:sym typeface="Oscine Light"/>
              </a:defRPr>
            </a:pPr>
            <a:r>
              <a:rPr lang="sr-Latn-RS" dirty="0"/>
              <a:t>2021</a:t>
            </a:r>
            <a:endParaRPr dirty="0"/>
          </a:p>
        </p:txBody>
      </p:sp>
      <p:sp>
        <p:nvSpPr>
          <p:cNvPr id="27" name="TextBox 33">
            <a:extLst>
              <a:ext uri="{FF2B5EF4-FFF2-40B4-BE49-F238E27FC236}">
                <a16:creationId xmlns:a16="http://schemas.microsoft.com/office/drawing/2014/main" id="{14FC95D4-B00B-DF4B-9BC9-DF6B03A62D85}"/>
              </a:ext>
            </a:extLst>
          </p:cNvPr>
          <p:cNvSpPr txBox="1"/>
          <p:nvPr/>
        </p:nvSpPr>
        <p:spPr>
          <a:xfrm>
            <a:off x="4656297" y="4099586"/>
            <a:ext cx="8679254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  <a:defRPr sz="2400">
                <a:solidFill>
                  <a:srgbClr val="404040"/>
                </a:solidFill>
                <a:latin typeface="Oscine Light"/>
                <a:ea typeface="Oscine Light"/>
                <a:cs typeface="Oscine Light"/>
                <a:sym typeface="Oscine Light"/>
              </a:defRPr>
            </a:pPr>
            <a:r>
              <a:rPr lang="sr-Latn-R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81% 	         86%               </a:t>
            </a:r>
            <a:r>
              <a:rPr lang="sr-Latn-R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"/>
              </a:rPr>
              <a:t>102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"/>
              </a:rPr>
              <a:t>%	</a:t>
            </a:r>
            <a:r>
              <a:rPr lang="sr-Latn-R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"/>
              </a:rPr>
              <a:t>        100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"/>
              </a:rPr>
              <a:t>%</a:t>
            </a:r>
            <a:r>
              <a: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"/>
              </a:rPr>
              <a:t>	</a:t>
            </a:r>
            <a:r>
              <a:rPr lang="sr-Latn-BA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"/>
              </a:rPr>
              <a:t> </a:t>
            </a:r>
            <a:r>
              <a: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"/>
              </a:rPr>
              <a:t>10</a:t>
            </a:r>
            <a:r>
              <a:rPr lang="sr-Latn-R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"/>
              </a:rPr>
              <a:t>5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"/>
              </a:rPr>
              <a:t>%</a:t>
            </a:r>
          </a:p>
        </p:txBody>
      </p:sp>
      <p:sp>
        <p:nvSpPr>
          <p:cNvPr id="28" name="TextBox 33">
            <a:extLst>
              <a:ext uri="{FF2B5EF4-FFF2-40B4-BE49-F238E27FC236}">
                <a16:creationId xmlns:a16="http://schemas.microsoft.com/office/drawing/2014/main" id="{42BCB95D-A370-9641-A153-A8AB45CFA057}"/>
              </a:ext>
            </a:extLst>
          </p:cNvPr>
          <p:cNvSpPr txBox="1"/>
          <p:nvPr/>
        </p:nvSpPr>
        <p:spPr>
          <a:xfrm>
            <a:off x="4649041" y="4672899"/>
            <a:ext cx="8679254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  <a:defRPr sz="2400">
                <a:solidFill>
                  <a:srgbClr val="404040"/>
                </a:solidFill>
                <a:latin typeface="Oscine Light"/>
                <a:ea typeface="Oscine Light"/>
                <a:cs typeface="Oscine Light"/>
                <a:sym typeface="Oscine Light"/>
              </a:defRPr>
            </a:pPr>
            <a:r>
              <a:rPr lang="sr-Latn-R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56% 	         90%                99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"/>
              </a:rPr>
              <a:t>%	</a:t>
            </a:r>
            <a:r>
              <a:rPr lang="sr-Latn-R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"/>
              </a:rPr>
              <a:t>          94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"/>
              </a:rPr>
              <a:t>%</a:t>
            </a:r>
            <a:r>
              <a: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"/>
              </a:rPr>
              <a:t>	</a:t>
            </a:r>
            <a:r>
              <a:rPr lang="sr-Latn-BA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"/>
              </a:rPr>
              <a:t> </a:t>
            </a:r>
            <a:r>
              <a: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"/>
              </a:rPr>
              <a:t>10</a:t>
            </a:r>
            <a:r>
              <a:rPr lang="sr-Latn-R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"/>
              </a:rPr>
              <a:t>%</a:t>
            </a:r>
          </a:p>
        </p:txBody>
      </p:sp>
      <p:sp>
        <p:nvSpPr>
          <p:cNvPr id="29" name="TextBox 33">
            <a:extLst>
              <a:ext uri="{FF2B5EF4-FFF2-40B4-BE49-F238E27FC236}">
                <a16:creationId xmlns:a16="http://schemas.microsoft.com/office/drawing/2014/main" id="{D867D96B-E163-B64E-81FD-0CCC1240B762}"/>
              </a:ext>
            </a:extLst>
          </p:cNvPr>
          <p:cNvSpPr txBox="1"/>
          <p:nvPr/>
        </p:nvSpPr>
        <p:spPr>
          <a:xfrm>
            <a:off x="4663555" y="5166384"/>
            <a:ext cx="8679254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  <a:defRPr sz="2400">
                <a:solidFill>
                  <a:srgbClr val="404040"/>
                </a:solidFill>
                <a:latin typeface="Oscine Light"/>
                <a:ea typeface="Oscine Light"/>
                <a:cs typeface="Oscine Light"/>
                <a:sym typeface="Oscine Light"/>
              </a:defRPr>
            </a:pPr>
            <a:r>
              <a:rPr lang="sr-Latn-R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8% 	         80%                </a:t>
            </a:r>
            <a:r>
              <a:rPr lang="sr-Latn-R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"/>
              </a:rPr>
              <a:t>92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"/>
              </a:rPr>
              <a:t>%	</a:t>
            </a:r>
            <a:r>
              <a:rPr lang="sr-Latn-R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"/>
              </a:rPr>
              <a:t>          86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"/>
              </a:rPr>
              <a:t>%</a:t>
            </a:r>
            <a:r>
              <a:rPr b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"/>
              </a:rPr>
              <a:t>	</a:t>
            </a:r>
            <a:r>
              <a:rPr lang="sr-Latn-BA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"/>
              </a:rPr>
              <a:t> </a:t>
            </a:r>
            <a:r>
              <a:rPr lang="sr-Latn-R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"/>
              </a:rPr>
              <a:t> 99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"/>
              </a:rPr>
              <a:t>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F44336"/>
      </a:accent1>
      <a:accent2>
        <a:srgbClr val="E91E63"/>
      </a:accent2>
      <a:accent3>
        <a:srgbClr val="9C27B0"/>
      </a:accent3>
      <a:accent4>
        <a:srgbClr val="673AB7"/>
      </a:accent4>
      <a:accent5>
        <a:srgbClr val="3F51B5"/>
      </a:accent5>
      <a:accent6>
        <a:srgbClr val="2196F3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44336"/>
      </a:accent1>
      <a:accent2>
        <a:srgbClr val="E91E63"/>
      </a:accent2>
      <a:accent3>
        <a:srgbClr val="9C27B0"/>
      </a:accent3>
      <a:accent4>
        <a:srgbClr val="673AB7"/>
      </a:accent4>
      <a:accent5>
        <a:srgbClr val="3F51B5"/>
      </a:accent5>
      <a:accent6>
        <a:srgbClr val="2196F3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570</Words>
  <Application>Microsoft Office PowerPoint</Application>
  <PresentationFormat>Widescreen</PresentationFormat>
  <Paragraphs>87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Helvetica</vt:lpstr>
      <vt:lpstr>Helvetica Neue</vt:lpstr>
      <vt:lpstr>Oscine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Goran Rakić</cp:lastModifiedBy>
  <cp:revision>10</cp:revision>
  <dcterms:modified xsi:type="dcterms:W3CDTF">2022-04-06T11:57:54Z</dcterms:modified>
</cp:coreProperties>
</file>